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3"/>
  </p:notesMasterIdLst>
  <p:sldIdLst>
    <p:sldId id="259" r:id="rId2"/>
    <p:sldId id="258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57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1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  <p:sldId id="358" r:id="rId103"/>
    <p:sldId id="359" r:id="rId104"/>
    <p:sldId id="360" r:id="rId105"/>
    <p:sldId id="361" r:id="rId106"/>
    <p:sldId id="362" r:id="rId107"/>
    <p:sldId id="363" r:id="rId108"/>
    <p:sldId id="364" r:id="rId109"/>
    <p:sldId id="365" r:id="rId110"/>
    <p:sldId id="366" r:id="rId111"/>
    <p:sldId id="367" r:id="rId112"/>
    <p:sldId id="368" r:id="rId113"/>
    <p:sldId id="369" r:id="rId114"/>
    <p:sldId id="370" r:id="rId115"/>
    <p:sldId id="371" r:id="rId116"/>
    <p:sldId id="372" r:id="rId117"/>
    <p:sldId id="373" r:id="rId118"/>
    <p:sldId id="374" r:id="rId119"/>
    <p:sldId id="375" r:id="rId120"/>
    <p:sldId id="376" r:id="rId121"/>
    <p:sldId id="377" r:id="rId122"/>
  </p:sldIdLst>
  <p:sldSz cx="12192000" cy="6858000"/>
  <p:notesSz cx="6858000" cy="9144000"/>
  <p:custDataLst>
    <p:tags r:id="rId1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AF8C"/>
    <a:srgbClr val="333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34" autoAdjust="0"/>
    <p:restoredTop sz="94660"/>
  </p:normalViewPr>
  <p:slideViewPr>
    <p:cSldViewPr snapToGrid="0">
      <p:cViewPr varScale="1">
        <p:scale>
          <a:sx n="75" d="100"/>
          <a:sy n="75" d="100"/>
        </p:scale>
        <p:origin x="2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notesMaster" Target="notesMasters/notesMaster1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tags" Target="tags/tag1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BCF45-C08F-4EE2-817C-7060B9D87519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D394A-0689-4DFF-8107-CFC4A39DDB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208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298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9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330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042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03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824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592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856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77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695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70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9592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456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787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81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2830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4645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4122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7759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145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9351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5094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5355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402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7607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980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619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7086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4780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5246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5689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95391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6676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0626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41256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12722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81263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0759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5111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2593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13810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99678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53511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37435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42738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3344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87768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19741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91100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14209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05593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32310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17448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39173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72892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78348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96913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146448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40155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56947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135469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6787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0790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41666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332702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52868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543983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2384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93100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166388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388747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421418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926060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272625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394796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642678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787320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99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102175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51993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23549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93135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318768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663847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010675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32841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839362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940598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109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480903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467406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060925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851006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91100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26336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962511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73693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643650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176710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69856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90171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394A-0689-4DFF-8107-CFC4A39DDB08}" type="slidenum">
              <a:rPr lang="en-US" smtClean="0"/>
              <a:t>121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925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05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9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21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664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066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66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92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694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40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300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411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D15B2-94DF-499D-A96B-CDE8490F9BA8}" type="datetimeFigureOut">
              <a:rPr lang="en-US" smtClean="0"/>
              <a:t>8/20/2020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C8D4E-AF22-4B33-9E5D-4EAA17785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91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pcg.fandom.com/wiki/Zoovac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cg.fandom.com/wiki/Positively_Confident_Group" TargetMode="External"/><Relationship Id="rId2" Type="http://schemas.openxmlformats.org/officeDocument/2006/relationships/hyperlink" Target="https://pcg.fandom.com/wiki/Xoovaq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pcg.fandom.com/wiki/Scoovak_Lab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68.xm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hyperlink" Target="https://pcg.fandom.com/wiki/Cavern_Science" TargetMode="External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hyperlink" Target="https://pcg.fandom.com/wiki/Purple_Hole" TargetMode="External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" Target="slide96.xml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" Target="slide118.xml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6.xml"/><Relationship Id="rId4" Type="http://schemas.openxmlformats.org/officeDocument/2006/relationships/slide" Target="slide114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slide" Target="slide107.xml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slide" Target="slide107.xml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86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/>
    </mc:Choice>
    <mc:Fallback xmlns=""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Disclaimer: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 smtClean="0"/>
              <a:t>It is recommended to play the Last of the Zorelta before this game and unlock all endings to fully understand the timeline.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01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Xoovaq’s </a:t>
            </a:r>
            <a:r>
              <a:rPr lang="sr-Latn-RS" dirty="0" smtClean="0">
                <a:latin typeface="Arial Black" panose="020B0A04020102020204" pitchFamily="34" charset="0"/>
                <a:cs typeface="Cascadia Code" panose="020B0609020000020004" pitchFamily="49" charset="0"/>
              </a:rPr>
              <a:t>Paradox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 smtClean="0"/>
              <a:t>The Zorelta Series</a:t>
            </a:r>
            <a:endParaRPr lang="en-US" dirty="0"/>
          </a:p>
        </p:txBody>
      </p:sp>
      <p:sp>
        <p:nvSpPr>
          <p:cNvPr id="5" name="Rounded Rectangle 4">
            <a:hlinkClick r:id="" action="ppaction://hlinkshowjump?jump=nextslide"/>
          </p:cNvPr>
          <p:cNvSpPr/>
          <p:nvPr/>
        </p:nvSpPr>
        <p:spPr>
          <a:xfrm>
            <a:off x="5638800" y="434340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0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Play</a:t>
            </a:r>
            <a:endParaRPr lang="en-US" sz="20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39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History</a:t>
            </a:r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5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History </a:t>
            </a:r>
            <a:r>
              <a:rPr lang="sr-Latn-RS" dirty="0" smtClean="0">
                <a:latin typeface="Arial Black" panose="020B0A04020102020204" pitchFamily="34" charset="0"/>
                <a:cs typeface="Cascadia Code" panose="020B0609020000020004" pitchFamily="49" charset="0"/>
              </a:rPr>
              <a:t>of Zoovacs</a:t>
            </a:r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7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">
        <p:cut/>
      </p:transition>
    </mc:Choice>
    <mc:Fallback xmlns="">
      <p:transition advClick="0" advTm="1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After you died, 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  <a:hlinkClick r:id="rId2"/>
              </a:rPr>
              <a:t>Zoovac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 survived.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199124" y="3721100"/>
            <a:ext cx="1992376" cy="914400"/>
            <a:chOff x="6199124" y="3721100"/>
            <a:chExt cx="1992376" cy="914400"/>
          </a:xfrm>
        </p:grpSpPr>
        <p:sp>
          <p:nvSpPr>
            <p:cNvPr id="4" name="Trapezoid 3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Oval 2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800" dirty="0" smtClean="0">
                  <a:solidFill>
                    <a:schemeClr val="bg1"/>
                  </a:solidFill>
                </a:rPr>
                <a:t>X.X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3809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/>
        </p:nvSpPr>
        <p:spPr>
          <a:xfrm rot="5400000">
            <a:off x="6350000" y="3570224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But what you didn’t know is that you’ve fallen right into his trap.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3" name="Oval 2"/>
          <p:cNvSpPr/>
          <p:nvPr/>
        </p:nvSpPr>
        <p:spPr>
          <a:xfrm rot="5400000">
            <a:off x="7277100" y="3721100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solidFill>
                  <a:schemeClr val="bg1"/>
                </a:solidFill>
              </a:rPr>
              <a:t>X.X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2264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/>
        </p:nvSpPr>
        <p:spPr>
          <a:xfrm rot="5400000">
            <a:off x="6350000" y="3570224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You’ll see why.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3" name="Oval 2"/>
          <p:cNvSpPr/>
          <p:nvPr/>
        </p:nvSpPr>
        <p:spPr>
          <a:xfrm rot="5400000">
            <a:off x="7277100" y="3721100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solidFill>
                  <a:schemeClr val="bg1"/>
                </a:solidFill>
              </a:rPr>
              <a:t>X.X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9666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/>
        </p:nvSpPr>
        <p:spPr>
          <a:xfrm rot="5400000">
            <a:off x="6350000" y="3570224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Anyway, let’s get back to the story.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3" name="Oval 2"/>
          <p:cNvSpPr/>
          <p:nvPr/>
        </p:nvSpPr>
        <p:spPr>
          <a:xfrm rot="5400000">
            <a:off x="7277100" y="3721100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solidFill>
                  <a:schemeClr val="bg1"/>
                </a:solidFill>
              </a:rPr>
              <a:t>X.X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3686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Zoovac used </a:t>
            </a:r>
            <a:r>
              <a:rPr lang="sr-Latn-RS" strike="sngStrike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your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 </a:t>
            </a:r>
            <a:r>
              <a:rPr lang="sr-Latn-RS" u="sng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his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 staff for bad.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2316556">
            <a:off x="3636725" y="2829475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8372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He escaped Zorelta and made himself an emperor of the Crodin rebellion.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2316556">
            <a:off x="3636725" y="2829475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Freeform 2"/>
          <p:cNvSpPr/>
          <p:nvPr/>
        </p:nvSpPr>
        <p:spPr>
          <a:xfrm>
            <a:off x="7749262" y="1904891"/>
            <a:ext cx="2995230" cy="3850171"/>
          </a:xfrm>
          <a:custGeom>
            <a:avLst/>
            <a:gdLst>
              <a:gd name="connsiteX0" fmla="*/ 518438 w 2995230"/>
              <a:gd name="connsiteY0" fmla="*/ 109 h 3850171"/>
              <a:gd name="connsiteX1" fmla="*/ 137438 w 2995230"/>
              <a:gd name="connsiteY1" fmla="*/ 279509 h 3850171"/>
              <a:gd name="connsiteX2" fmla="*/ 200938 w 2995230"/>
              <a:gd name="connsiteY2" fmla="*/ 990709 h 3850171"/>
              <a:gd name="connsiteX3" fmla="*/ 505738 w 2995230"/>
              <a:gd name="connsiteY3" fmla="*/ 1460609 h 3850171"/>
              <a:gd name="connsiteX4" fmla="*/ 277138 w 2995230"/>
              <a:gd name="connsiteY4" fmla="*/ 2006709 h 3850171"/>
              <a:gd name="connsiteX5" fmla="*/ 61238 w 2995230"/>
              <a:gd name="connsiteY5" fmla="*/ 2121009 h 3850171"/>
              <a:gd name="connsiteX6" fmla="*/ 23138 w 2995230"/>
              <a:gd name="connsiteY6" fmla="*/ 2692509 h 3850171"/>
              <a:gd name="connsiteX7" fmla="*/ 378738 w 2995230"/>
              <a:gd name="connsiteY7" fmla="*/ 3187809 h 3850171"/>
              <a:gd name="connsiteX8" fmla="*/ 810538 w 2995230"/>
              <a:gd name="connsiteY8" fmla="*/ 3670409 h 3850171"/>
              <a:gd name="connsiteX9" fmla="*/ 1661438 w 2995230"/>
              <a:gd name="connsiteY9" fmla="*/ 3848209 h 3850171"/>
              <a:gd name="connsiteX10" fmla="*/ 2385338 w 2995230"/>
              <a:gd name="connsiteY10" fmla="*/ 3721209 h 3850171"/>
              <a:gd name="connsiteX11" fmla="*/ 2791738 w 2995230"/>
              <a:gd name="connsiteY11" fmla="*/ 3124309 h 3850171"/>
              <a:gd name="connsiteX12" fmla="*/ 2791738 w 2995230"/>
              <a:gd name="connsiteY12" fmla="*/ 2044809 h 3850171"/>
              <a:gd name="connsiteX13" fmla="*/ 2994938 w 2995230"/>
              <a:gd name="connsiteY13" fmla="*/ 1562209 h 3850171"/>
              <a:gd name="connsiteX14" fmla="*/ 2740938 w 2995230"/>
              <a:gd name="connsiteY14" fmla="*/ 1130409 h 3850171"/>
              <a:gd name="connsiteX15" fmla="*/ 2398038 w 2995230"/>
              <a:gd name="connsiteY15" fmla="*/ 1054209 h 3850171"/>
              <a:gd name="connsiteX16" fmla="*/ 1953538 w 2995230"/>
              <a:gd name="connsiteY16" fmla="*/ 1092309 h 3850171"/>
              <a:gd name="connsiteX17" fmla="*/ 1597938 w 2995230"/>
              <a:gd name="connsiteY17" fmla="*/ 863709 h 3850171"/>
              <a:gd name="connsiteX18" fmla="*/ 1547138 w 2995230"/>
              <a:gd name="connsiteY18" fmla="*/ 635109 h 3850171"/>
              <a:gd name="connsiteX19" fmla="*/ 1153438 w 2995230"/>
              <a:gd name="connsiteY19" fmla="*/ 304909 h 3850171"/>
              <a:gd name="connsiteX20" fmla="*/ 518438 w 2995230"/>
              <a:gd name="connsiteY20" fmla="*/ 109 h 3850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95230" h="3850171">
                <a:moveTo>
                  <a:pt x="518438" y="109"/>
                </a:moveTo>
                <a:cubicBezTo>
                  <a:pt x="349105" y="-4124"/>
                  <a:pt x="190355" y="114409"/>
                  <a:pt x="137438" y="279509"/>
                </a:cubicBezTo>
                <a:cubicBezTo>
                  <a:pt x="84521" y="444609"/>
                  <a:pt x="139555" y="793859"/>
                  <a:pt x="200938" y="990709"/>
                </a:cubicBezTo>
                <a:cubicBezTo>
                  <a:pt x="262321" y="1187559"/>
                  <a:pt x="493038" y="1291276"/>
                  <a:pt x="505738" y="1460609"/>
                </a:cubicBezTo>
                <a:cubicBezTo>
                  <a:pt x="518438" y="1629942"/>
                  <a:pt x="351221" y="1896642"/>
                  <a:pt x="277138" y="2006709"/>
                </a:cubicBezTo>
                <a:cubicBezTo>
                  <a:pt x="203055" y="2116776"/>
                  <a:pt x="103571" y="2006709"/>
                  <a:pt x="61238" y="2121009"/>
                </a:cubicBezTo>
                <a:cubicBezTo>
                  <a:pt x="18905" y="2235309"/>
                  <a:pt x="-29779" y="2514709"/>
                  <a:pt x="23138" y="2692509"/>
                </a:cubicBezTo>
                <a:cubicBezTo>
                  <a:pt x="76055" y="2870309"/>
                  <a:pt x="247505" y="3024826"/>
                  <a:pt x="378738" y="3187809"/>
                </a:cubicBezTo>
                <a:cubicBezTo>
                  <a:pt x="509971" y="3350792"/>
                  <a:pt x="596755" y="3560342"/>
                  <a:pt x="810538" y="3670409"/>
                </a:cubicBezTo>
                <a:cubicBezTo>
                  <a:pt x="1024321" y="3780476"/>
                  <a:pt x="1398971" y="3839742"/>
                  <a:pt x="1661438" y="3848209"/>
                </a:cubicBezTo>
                <a:cubicBezTo>
                  <a:pt x="1923905" y="3856676"/>
                  <a:pt x="2196955" y="3841859"/>
                  <a:pt x="2385338" y="3721209"/>
                </a:cubicBezTo>
                <a:cubicBezTo>
                  <a:pt x="2573721" y="3600559"/>
                  <a:pt x="2724005" y="3403709"/>
                  <a:pt x="2791738" y="3124309"/>
                </a:cubicBezTo>
                <a:cubicBezTo>
                  <a:pt x="2859471" y="2844909"/>
                  <a:pt x="2757871" y="2305159"/>
                  <a:pt x="2791738" y="2044809"/>
                </a:cubicBezTo>
                <a:cubicBezTo>
                  <a:pt x="2825605" y="1784459"/>
                  <a:pt x="3003405" y="1714609"/>
                  <a:pt x="2994938" y="1562209"/>
                </a:cubicBezTo>
                <a:cubicBezTo>
                  <a:pt x="2986471" y="1409809"/>
                  <a:pt x="2840421" y="1215076"/>
                  <a:pt x="2740938" y="1130409"/>
                </a:cubicBezTo>
                <a:cubicBezTo>
                  <a:pt x="2641455" y="1045742"/>
                  <a:pt x="2529271" y="1060559"/>
                  <a:pt x="2398038" y="1054209"/>
                </a:cubicBezTo>
                <a:cubicBezTo>
                  <a:pt x="2266805" y="1047859"/>
                  <a:pt x="2086888" y="1124059"/>
                  <a:pt x="1953538" y="1092309"/>
                </a:cubicBezTo>
                <a:cubicBezTo>
                  <a:pt x="1820188" y="1060559"/>
                  <a:pt x="1665671" y="939909"/>
                  <a:pt x="1597938" y="863709"/>
                </a:cubicBezTo>
                <a:cubicBezTo>
                  <a:pt x="1530205" y="787509"/>
                  <a:pt x="1621221" y="728242"/>
                  <a:pt x="1547138" y="635109"/>
                </a:cubicBezTo>
                <a:cubicBezTo>
                  <a:pt x="1473055" y="541976"/>
                  <a:pt x="1318538" y="408626"/>
                  <a:pt x="1153438" y="304909"/>
                </a:cubicBezTo>
                <a:cubicBezTo>
                  <a:pt x="988338" y="201192"/>
                  <a:pt x="687771" y="4342"/>
                  <a:pt x="518438" y="10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Crodin Rebellion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6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But years later, 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  <a:hlinkClick r:id="rId2"/>
              </a:rPr>
              <a:t>Xoovaq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 came, and made the 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  <a:hlinkClick r:id="rId3"/>
              </a:rPr>
              <a:t>PC group</a:t>
            </a:r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.</a:t>
            </a:r>
            <a:endParaRPr lang="en-US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2316556">
            <a:off x="3636725" y="2829475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55000" y="2637188"/>
            <a:ext cx="914400" cy="3710162"/>
            <a:chOff x="2387600" y="2997994"/>
            <a:chExt cx="914400" cy="3710162"/>
          </a:xfrm>
        </p:grpSpPr>
        <p:sp>
          <p:nvSpPr>
            <p:cNvPr id="21" name="Rectangle 20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Lightning Bolt 3"/>
          <p:cNvSpPr/>
          <p:nvPr/>
        </p:nvSpPr>
        <p:spPr>
          <a:xfrm>
            <a:off x="7604361" y="200281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ightning Bolt 30"/>
          <p:cNvSpPr/>
          <p:nvPr/>
        </p:nvSpPr>
        <p:spPr>
          <a:xfrm flipH="1">
            <a:off x="8859962" y="200427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26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RS" sz="36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Since making such groups was forbidden, the government had to deal with them, in this case by </a:t>
            </a:r>
            <a:r>
              <a:rPr lang="sr-Latn-RS" sz="3600" i="1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death</a:t>
            </a:r>
            <a:r>
              <a:rPr lang="sr-Latn-RS" sz="36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.</a:t>
            </a:r>
            <a:endParaRPr lang="en-US" sz="36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2316556">
            <a:off x="3636725" y="2829475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55000" y="2637188"/>
            <a:ext cx="914400" cy="3710162"/>
            <a:chOff x="2387600" y="2997994"/>
            <a:chExt cx="914400" cy="3710162"/>
          </a:xfrm>
        </p:grpSpPr>
        <p:sp>
          <p:nvSpPr>
            <p:cNvPr id="21" name="Rectangle 20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Lightning Bolt 3"/>
          <p:cNvSpPr/>
          <p:nvPr/>
        </p:nvSpPr>
        <p:spPr>
          <a:xfrm>
            <a:off x="7604361" y="200281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ightning Bolt 30"/>
          <p:cNvSpPr/>
          <p:nvPr/>
        </p:nvSpPr>
        <p:spPr>
          <a:xfrm flipH="1">
            <a:off x="8859962" y="200427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&quot;No&quot; Symbol 2"/>
          <p:cNvSpPr/>
          <p:nvPr/>
        </p:nvSpPr>
        <p:spPr>
          <a:xfrm>
            <a:off x="6403352" y="1841626"/>
            <a:ext cx="4483100" cy="4483100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8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RS" sz="36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This started a civil war.</a:t>
            </a:r>
            <a:endParaRPr lang="en-US" sz="36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2316556">
            <a:off x="3636725" y="2829475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55000" y="2637188"/>
            <a:ext cx="914400" cy="3710162"/>
            <a:chOff x="2387600" y="2997994"/>
            <a:chExt cx="914400" cy="3710162"/>
          </a:xfrm>
        </p:grpSpPr>
        <p:sp>
          <p:nvSpPr>
            <p:cNvPr id="21" name="Rectangle 20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Lightning Bolt 3"/>
          <p:cNvSpPr/>
          <p:nvPr/>
        </p:nvSpPr>
        <p:spPr>
          <a:xfrm>
            <a:off x="7604361" y="200281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ightning Bolt 30"/>
          <p:cNvSpPr/>
          <p:nvPr/>
        </p:nvSpPr>
        <p:spPr>
          <a:xfrm flipH="1">
            <a:off x="8859962" y="200427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iagonal Stripe 5"/>
          <p:cNvSpPr/>
          <p:nvPr/>
        </p:nvSpPr>
        <p:spPr>
          <a:xfrm rot="5400000">
            <a:off x="6097533" y="2514600"/>
            <a:ext cx="2157466" cy="2157466"/>
          </a:xfrm>
          <a:prstGeom prst="diagStripe">
            <a:avLst>
              <a:gd name="adj" fmla="val 84915"/>
            </a:avLst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81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RS" sz="36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Not only did PCG have more members, but they were also better with science.</a:t>
            </a:r>
            <a:endParaRPr lang="en-US" sz="36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886275" y="2002502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2316556">
            <a:off x="3636725" y="2829475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55000" y="2637188"/>
            <a:ext cx="914400" cy="3710162"/>
            <a:chOff x="2387600" y="2997994"/>
            <a:chExt cx="914400" cy="3710162"/>
          </a:xfrm>
        </p:grpSpPr>
        <p:sp>
          <p:nvSpPr>
            <p:cNvPr id="21" name="Rectangle 20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Lightning Bolt 3"/>
          <p:cNvSpPr/>
          <p:nvPr/>
        </p:nvSpPr>
        <p:spPr>
          <a:xfrm>
            <a:off x="7604361" y="200281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ightning Bolt 30"/>
          <p:cNvSpPr/>
          <p:nvPr/>
        </p:nvSpPr>
        <p:spPr>
          <a:xfrm flipH="1">
            <a:off x="8859962" y="200427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iagonal Stripe 5"/>
          <p:cNvSpPr/>
          <p:nvPr/>
        </p:nvSpPr>
        <p:spPr>
          <a:xfrm rot="5400000">
            <a:off x="6097533" y="2514600"/>
            <a:ext cx="2157466" cy="2157466"/>
          </a:xfrm>
          <a:prstGeom prst="diagStripe">
            <a:avLst>
              <a:gd name="adj" fmla="val 84915"/>
            </a:avLst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0115563" y="2653859"/>
            <a:ext cx="914400" cy="3710162"/>
            <a:chOff x="2387600" y="2997994"/>
            <a:chExt cx="914400" cy="3710162"/>
          </a:xfrm>
        </p:grpSpPr>
        <p:sp>
          <p:nvSpPr>
            <p:cNvPr id="33" name="Rectangle 3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lowchart: Magnetic Disk 33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loud 2"/>
          <p:cNvSpPr/>
          <p:nvPr/>
        </p:nvSpPr>
        <p:spPr>
          <a:xfrm>
            <a:off x="10669822" y="2047346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Cloud 40"/>
          <p:cNvSpPr/>
          <p:nvPr/>
        </p:nvSpPr>
        <p:spPr>
          <a:xfrm flipH="1">
            <a:off x="9561722" y="2093615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86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RS" sz="36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PCG won, and Xoovaq became a leader.</a:t>
            </a:r>
            <a:endParaRPr lang="en-US" sz="36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1470595" y="3340410"/>
            <a:ext cx="2196961" cy="4351595"/>
            <a:chOff x="1848175" y="2356561"/>
            <a:chExt cx="2196961" cy="4351595"/>
          </a:xfrm>
        </p:grpSpPr>
        <p:sp>
          <p:nvSpPr>
            <p:cNvPr id="13" name="Rectangle 1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2316556">
            <a:off x="4902082" y="4473264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55000" y="2637188"/>
            <a:ext cx="914400" cy="3710162"/>
            <a:chOff x="2387600" y="2997994"/>
            <a:chExt cx="914400" cy="3710162"/>
          </a:xfrm>
        </p:grpSpPr>
        <p:sp>
          <p:nvSpPr>
            <p:cNvPr id="21" name="Rectangle 20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Lightning Bolt 3"/>
          <p:cNvSpPr/>
          <p:nvPr/>
        </p:nvSpPr>
        <p:spPr>
          <a:xfrm>
            <a:off x="7604361" y="200281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ightning Bolt 30"/>
          <p:cNvSpPr/>
          <p:nvPr/>
        </p:nvSpPr>
        <p:spPr>
          <a:xfrm flipH="1">
            <a:off x="8859962" y="200427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iagonal Stripe 5"/>
          <p:cNvSpPr/>
          <p:nvPr/>
        </p:nvSpPr>
        <p:spPr>
          <a:xfrm rot="5400000">
            <a:off x="6097533" y="2514600"/>
            <a:ext cx="2157466" cy="2157466"/>
          </a:xfrm>
          <a:prstGeom prst="diagStripe">
            <a:avLst>
              <a:gd name="adj" fmla="val 84915"/>
            </a:avLst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0115563" y="2653859"/>
            <a:ext cx="914400" cy="3710162"/>
            <a:chOff x="2387600" y="2997994"/>
            <a:chExt cx="914400" cy="3710162"/>
          </a:xfrm>
        </p:grpSpPr>
        <p:sp>
          <p:nvSpPr>
            <p:cNvPr id="33" name="Rectangle 3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lowchart: Magnetic Disk 33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loud 2"/>
          <p:cNvSpPr/>
          <p:nvPr/>
        </p:nvSpPr>
        <p:spPr>
          <a:xfrm>
            <a:off x="10669822" y="2047346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Cloud 40"/>
          <p:cNvSpPr/>
          <p:nvPr/>
        </p:nvSpPr>
        <p:spPr>
          <a:xfrm flipH="1">
            <a:off x="9561722" y="2093615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6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RS" sz="36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Fast forward a few years later:</a:t>
            </a:r>
            <a:endParaRPr lang="en-US" sz="36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 rot="19941189">
            <a:off x="7585169" y="2925817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55000" y="2637188"/>
            <a:ext cx="914400" cy="3710162"/>
            <a:chOff x="2387600" y="2997994"/>
            <a:chExt cx="914400" cy="3710162"/>
          </a:xfrm>
        </p:grpSpPr>
        <p:sp>
          <p:nvSpPr>
            <p:cNvPr id="21" name="Rectangle 20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Lightning Bolt 3"/>
          <p:cNvSpPr/>
          <p:nvPr/>
        </p:nvSpPr>
        <p:spPr>
          <a:xfrm>
            <a:off x="7604361" y="200281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ightning Bolt 30"/>
          <p:cNvSpPr/>
          <p:nvPr/>
        </p:nvSpPr>
        <p:spPr>
          <a:xfrm flipH="1">
            <a:off x="8859962" y="200427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72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Choose</a:t>
            </a:r>
            <a:r>
              <a:rPr lang="sr-Latn-RS" dirty="0" smtClean="0"/>
              <a:t> </a:t>
            </a:r>
            <a:r>
              <a:rPr lang="sr-Latn-RS" dirty="0" smtClean="0">
                <a:latin typeface="Arial Black" panose="020B0A04020102020204" pitchFamily="34" charset="0"/>
              </a:rPr>
              <a:t>Timeline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" name="Rounded Rectangle 2">
            <a:hlinkClick r:id="" action="ppaction://hlinkshowjump?jump=nextslide"/>
          </p:cNvPr>
          <p:cNvSpPr/>
          <p:nvPr/>
        </p:nvSpPr>
        <p:spPr>
          <a:xfrm>
            <a:off x="838200" y="1690688"/>
            <a:ext cx="10515600" cy="914400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44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Dead</a:t>
            </a:r>
            <a:endParaRPr lang="en-US" sz="44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38200" y="2871788"/>
            <a:ext cx="10515600" cy="91440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838200" y="4052888"/>
            <a:ext cx="10515600" cy="914400"/>
          </a:xfrm>
          <a:prstGeom prst="round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01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RS" sz="36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The empire of Vacc just had to conquer Zorelta, and they’ll have world domination. But then...</a:t>
            </a:r>
            <a:endParaRPr lang="en-US" sz="36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 rot="19941189">
            <a:off x="7585169" y="2925817"/>
            <a:ext cx="571872" cy="2391007"/>
            <a:chOff x="3676421" y="2881034"/>
            <a:chExt cx="571872" cy="2391007"/>
          </a:xfrm>
        </p:grpSpPr>
        <p:sp>
          <p:nvSpPr>
            <p:cNvPr id="17" name="Rectangle 16"/>
            <p:cNvSpPr/>
            <p:nvPr/>
          </p:nvSpPr>
          <p:spPr>
            <a:xfrm>
              <a:off x="3911654" y="3367041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3676421" y="2881034"/>
              <a:ext cx="571872" cy="57187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255000" y="2637188"/>
            <a:ext cx="914400" cy="3710162"/>
            <a:chOff x="2387600" y="2997994"/>
            <a:chExt cx="914400" cy="3710162"/>
          </a:xfrm>
        </p:grpSpPr>
        <p:sp>
          <p:nvSpPr>
            <p:cNvPr id="21" name="Rectangle 20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Lightning Bolt 3"/>
          <p:cNvSpPr/>
          <p:nvPr/>
        </p:nvSpPr>
        <p:spPr>
          <a:xfrm>
            <a:off x="7604361" y="200281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ightning Bolt 30"/>
          <p:cNvSpPr/>
          <p:nvPr/>
        </p:nvSpPr>
        <p:spPr>
          <a:xfrm flipH="1">
            <a:off x="8859962" y="200427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76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>
        <p:cut/>
      </p:transition>
    </mc:Choice>
    <mc:Fallback xmlns="">
      <p:transition advClick="0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4-Point Star 37"/>
          <p:cNvSpPr/>
          <p:nvPr/>
        </p:nvSpPr>
        <p:spPr>
          <a:xfrm>
            <a:off x="4335016" y="2808221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4-Point Star 38"/>
          <p:cNvSpPr/>
          <p:nvPr/>
        </p:nvSpPr>
        <p:spPr>
          <a:xfrm>
            <a:off x="3333875" y="2327910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4-Point Star 39"/>
          <p:cNvSpPr/>
          <p:nvPr/>
        </p:nvSpPr>
        <p:spPr>
          <a:xfrm>
            <a:off x="4161533" y="1988312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4-Point Star 40"/>
          <p:cNvSpPr/>
          <p:nvPr/>
        </p:nvSpPr>
        <p:spPr>
          <a:xfrm>
            <a:off x="2332733" y="2953445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4-Point Star 41"/>
          <p:cNvSpPr/>
          <p:nvPr/>
        </p:nvSpPr>
        <p:spPr>
          <a:xfrm>
            <a:off x="2376104" y="1437414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4-Point Star 42"/>
          <p:cNvSpPr/>
          <p:nvPr/>
        </p:nvSpPr>
        <p:spPr>
          <a:xfrm>
            <a:off x="3567746" y="930910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76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mph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mph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7" presetClass="emph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mph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mph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rapezoid 23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/>
          <p:cNvGrpSpPr/>
          <p:nvPr/>
        </p:nvGrpSpPr>
        <p:grpSpPr>
          <a:xfrm rot="16200000">
            <a:off x="5134153" y="3653599"/>
            <a:ext cx="1992376" cy="914400"/>
            <a:chOff x="6199124" y="3721100"/>
            <a:chExt cx="1992376" cy="914400"/>
          </a:xfrm>
        </p:grpSpPr>
        <p:sp>
          <p:nvSpPr>
            <p:cNvPr id="20" name="Trapezoid 19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844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 rot="16200000">
            <a:off x="5134153" y="3653599"/>
            <a:ext cx="1992376" cy="914400"/>
            <a:chOff x="6199124" y="3721100"/>
            <a:chExt cx="1992376" cy="914400"/>
          </a:xfrm>
        </p:grpSpPr>
        <p:sp>
          <p:nvSpPr>
            <p:cNvPr id="20" name="Trapezoid 19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110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4.44444E-6 L -0.08645 0.201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1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5358416" y="3126720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Bilobus?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91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3853958" y="1892778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Yes, I’m Bilobus, your brother, you remember?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17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5190087" y="2918342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Yeah, you left our house wen you were 15.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77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3978428" y="190738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Before you ask why I did that, let me explain.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3978428" y="190738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Ah, this is kinda emberassing.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85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3978428" y="190738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But you are my brother, so you won’t tell anyone, right?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14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5432555" y="297711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That’s right.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46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3927605" y="1844784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Well, I was afraid I wouldn’t be a good leader, and I didn’t want to lead Zorelta to colapsing.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2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5432555" y="297711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That’s a valid reason.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6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161533" y="4205221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2891783" y="4156707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3927605" y="1844784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So I studied magic and searched for you after your death, to bring you back.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56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5406383" y="3141058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Hey whats that!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11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791863"/>
      </p:ext>
    </p:extLst>
  </p:cSld>
  <p:clrMapOvr>
    <a:masterClrMapping/>
  </p:clrMapOvr>
  <p:transition spd="slow" advClick="0" advTm="2000">
    <p:pu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4070479" y="201026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Pssst... This is actually a territory of Vacc, so be quiet.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521685"/>
      </p:ext>
    </p:extLst>
  </p:cSld>
  <p:clrMapOvr>
    <a:masterClrMapping/>
  </p:clrMapOvr>
  <p:transition spd="slow" advClick="0" advTm="4000">
    <p:push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4070479" y="201026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That is „</a:t>
            </a:r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  <a:hlinkClick r:id="rId3"/>
              </a:rPr>
              <a:t>Scoovak Labs</a:t>
            </a:r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“.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69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5284278" y="2838424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I’m going to go there.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14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4011741" y="196885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Are you sure? They can be agressive sometimes. And I won’t come with you.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41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5432555" y="298346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48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Yes.</a:t>
            </a:r>
            <a:endParaRPr lang="en-US" sz="48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38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7" name="Rounded Rectangular Callout 26"/>
          <p:cNvSpPr/>
          <p:nvPr/>
        </p:nvSpPr>
        <p:spPr>
          <a:xfrm>
            <a:off x="4011741" y="1968856"/>
            <a:ext cx="2159000" cy="1251984"/>
          </a:xfrm>
          <a:prstGeom prst="wedgeRoundRectCallout">
            <a:avLst>
              <a:gd name="adj1" fmla="val -40833"/>
              <a:gd name="adj2" fmla="val 6757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Well, good luck, brother.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04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rapezoid 7"/>
          <p:cNvSpPr/>
          <p:nvPr/>
        </p:nvSpPr>
        <p:spPr>
          <a:xfrm>
            <a:off x="4737100" y="4470400"/>
            <a:ext cx="2717800" cy="8128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 rot="16200000">
            <a:off x="2708145" y="3829812"/>
            <a:ext cx="1992376" cy="914400"/>
            <a:chOff x="6199124" y="3721100"/>
            <a:chExt cx="1992376" cy="914400"/>
          </a:xfrm>
        </p:grpSpPr>
        <p:sp>
          <p:nvSpPr>
            <p:cNvPr id="35" name="Trapezoid 34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3996432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35656" y="4645656"/>
            <a:ext cx="346967" cy="346967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37100" y="5283200"/>
            <a:ext cx="2717800" cy="48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5679945" y="5341937"/>
            <a:ext cx="832110" cy="342900"/>
            <a:chOff x="5416290" y="5321300"/>
            <a:chExt cx="832110" cy="342900"/>
          </a:xfrm>
        </p:grpSpPr>
        <p:sp>
          <p:nvSpPr>
            <p:cNvPr id="9" name="Freeform 8"/>
            <p:cNvSpPr/>
            <p:nvPr/>
          </p:nvSpPr>
          <p:spPr>
            <a:xfrm>
              <a:off x="5416290" y="5349875"/>
              <a:ext cx="251085" cy="314325"/>
            </a:xfrm>
            <a:custGeom>
              <a:avLst/>
              <a:gdLst>
                <a:gd name="connsiteX0" fmla="*/ 241560 w 251085"/>
                <a:gd name="connsiteY0" fmla="*/ 0 h 314325"/>
                <a:gd name="connsiteX1" fmla="*/ 9785 w 251085"/>
                <a:gd name="connsiteY1" fmla="*/ 161925 h 314325"/>
                <a:gd name="connsiteX2" fmla="*/ 63760 w 251085"/>
                <a:gd name="connsiteY2" fmla="*/ 314325 h 314325"/>
                <a:gd name="connsiteX3" fmla="*/ 251085 w 251085"/>
                <a:gd name="connsiteY3" fmla="*/ 247650 h 314325"/>
                <a:gd name="connsiteX4" fmla="*/ 251085 w 251085"/>
                <a:gd name="connsiteY4" fmla="*/ 247650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1085" h="314325">
                  <a:moveTo>
                    <a:pt x="241560" y="0"/>
                  </a:moveTo>
                  <a:cubicBezTo>
                    <a:pt x="140489" y="54769"/>
                    <a:pt x="39418" y="109538"/>
                    <a:pt x="9785" y="161925"/>
                  </a:cubicBezTo>
                  <a:cubicBezTo>
                    <a:pt x="-19848" y="214312"/>
                    <a:pt x="23543" y="300038"/>
                    <a:pt x="63760" y="314325"/>
                  </a:cubicBezTo>
                  <a:lnTo>
                    <a:pt x="251085" y="247650"/>
                  </a:lnTo>
                  <a:lnTo>
                    <a:pt x="251085" y="24765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5534025" y="5470525"/>
              <a:ext cx="130175" cy="6985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5822950" y="5369471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5690451">
              <a:off x="5822950" y="5463426"/>
              <a:ext cx="182982" cy="66129"/>
            </a:xfrm>
            <a:custGeom>
              <a:avLst/>
              <a:gdLst>
                <a:gd name="connsiteX0" fmla="*/ 0 w 182982"/>
                <a:gd name="connsiteY0" fmla="*/ 5804 h 66129"/>
                <a:gd name="connsiteX1" fmla="*/ 41275 w 182982"/>
                <a:gd name="connsiteY1" fmla="*/ 66129 h 66129"/>
                <a:gd name="connsiteX2" fmla="*/ 171450 w 182982"/>
                <a:gd name="connsiteY2" fmla="*/ 5804 h 66129"/>
                <a:gd name="connsiteX3" fmla="*/ 168275 w 182982"/>
                <a:gd name="connsiteY3" fmla="*/ 5804 h 6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982" h="66129">
                  <a:moveTo>
                    <a:pt x="0" y="5804"/>
                  </a:moveTo>
                  <a:cubicBezTo>
                    <a:pt x="6350" y="35966"/>
                    <a:pt x="12700" y="66129"/>
                    <a:pt x="41275" y="66129"/>
                  </a:cubicBezTo>
                  <a:cubicBezTo>
                    <a:pt x="69850" y="66129"/>
                    <a:pt x="150283" y="15858"/>
                    <a:pt x="171450" y="5804"/>
                  </a:cubicBezTo>
                  <a:cubicBezTo>
                    <a:pt x="192617" y="-4250"/>
                    <a:pt x="180446" y="777"/>
                    <a:pt x="168275" y="580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848350" y="5349875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848349" y="5321300"/>
              <a:ext cx="117475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reeform 14"/>
            <p:cNvSpPr/>
            <p:nvPr/>
          </p:nvSpPr>
          <p:spPr>
            <a:xfrm>
              <a:off x="6100123" y="5387975"/>
              <a:ext cx="148277" cy="195079"/>
            </a:xfrm>
            <a:custGeom>
              <a:avLst/>
              <a:gdLst>
                <a:gd name="connsiteX0" fmla="*/ 59377 w 148277"/>
                <a:gd name="connsiteY0" fmla="*/ 0 h 195079"/>
                <a:gd name="connsiteX1" fmla="*/ 145102 w 148277"/>
                <a:gd name="connsiteY1" fmla="*/ 95250 h 195079"/>
                <a:gd name="connsiteX2" fmla="*/ 91127 w 148277"/>
                <a:gd name="connsiteY2" fmla="*/ 193675 h 195079"/>
                <a:gd name="connsiteX3" fmla="*/ 2227 w 148277"/>
                <a:gd name="connsiteY3" fmla="*/ 149225 h 195079"/>
                <a:gd name="connsiteX4" fmla="*/ 37152 w 148277"/>
                <a:gd name="connsiteY4" fmla="*/ 92075 h 195079"/>
                <a:gd name="connsiteX5" fmla="*/ 148277 w 148277"/>
                <a:gd name="connsiteY5" fmla="*/ 111125 h 19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77" h="195079">
                  <a:moveTo>
                    <a:pt x="59377" y="0"/>
                  </a:moveTo>
                  <a:cubicBezTo>
                    <a:pt x="99593" y="31485"/>
                    <a:pt x="139810" y="62971"/>
                    <a:pt x="145102" y="95250"/>
                  </a:cubicBezTo>
                  <a:cubicBezTo>
                    <a:pt x="150394" y="127529"/>
                    <a:pt x="114939" y="184679"/>
                    <a:pt x="91127" y="193675"/>
                  </a:cubicBezTo>
                  <a:cubicBezTo>
                    <a:pt x="67315" y="202671"/>
                    <a:pt x="11223" y="166158"/>
                    <a:pt x="2227" y="149225"/>
                  </a:cubicBezTo>
                  <a:cubicBezTo>
                    <a:pt x="-6769" y="132292"/>
                    <a:pt x="12810" y="98425"/>
                    <a:pt x="37152" y="92075"/>
                  </a:cubicBezTo>
                  <a:cubicBezTo>
                    <a:pt x="61494" y="85725"/>
                    <a:pt x="104885" y="98425"/>
                    <a:pt x="148277" y="11112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 rot="16200000">
            <a:off x="4125896" y="4965972"/>
            <a:ext cx="1992376" cy="914400"/>
            <a:chOff x="6199124" y="3721100"/>
            <a:chExt cx="1992376" cy="914400"/>
          </a:xfrm>
        </p:grpSpPr>
        <p:sp>
          <p:nvSpPr>
            <p:cNvPr id="23" name="Trapezoid 22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776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-402559" y="4965972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5501600"/>
      </p:ext>
    </p:extLst>
  </p:cSld>
  <p:clrMapOvr>
    <a:masterClrMapping/>
  </p:clrMapOvr>
  <p:transition spd="slow" advClick="0" advTm="2000">
    <p:pu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2002970" y="2497182"/>
            <a:ext cx="2148115" cy="1439237"/>
          </a:xfrm>
          <a:prstGeom prst="wedgeRoundRectCallout">
            <a:avLst>
              <a:gd name="adj1" fmla="val -53265"/>
              <a:gd name="adj2" fmla="val 84686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Hello!? Is anyone here?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7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6688836" y="1565532"/>
            <a:ext cx="2148115" cy="1439237"/>
          </a:xfrm>
          <a:prstGeom prst="wedgeRoundRectCallout">
            <a:avLst>
              <a:gd name="adj1" fmla="val 91330"/>
              <a:gd name="adj2" fmla="val 93762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It’s me. Xoovaq. And who are you, who doesn’t know who I am?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2117153" y="4574177"/>
            <a:ext cx="914400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Tell your name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5" name="Rounded Rectangle 24">
            <a:hlinkClick r:id="" action="ppaction://hlinkshowjump?jump=nextslide"/>
          </p:cNvPr>
          <p:cNvSpPr/>
          <p:nvPr/>
        </p:nvSpPr>
        <p:spPr>
          <a:xfrm>
            <a:off x="3323367" y="4574177"/>
            <a:ext cx="1176062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1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Continue with the questions</a:t>
            </a:r>
            <a:endParaRPr lang="en-US" sz="11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13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1851677" y="2377181"/>
            <a:ext cx="2148115" cy="1439237"/>
          </a:xfrm>
          <a:prstGeom prst="wedgeRoundRectCallout">
            <a:avLst>
              <a:gd name="adj1" fmla="val -45156"/>
              <a:gd name="adj2" fmla="val 9174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Where am I?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22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6835103" y="817266"/>
            <a:ext cx="2148115" cy="1439237"/>
          </a:xfrm>
          <a:prstGeom prst="wedgeRoundRectCallout">
            <a:avLst>
              <a:gd name="adj1" fmla="val 67682"/>
              <a:gd name="adj2" fmla="val 109897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 requested an ANSWER! GUARDS!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09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6835103" y="817266"/>
            <a:ext cx="2148115" cy="1439237"/>
          </a:xfrm>
          <a:prstGeom prst="wedgeRoundRectCallout">
            <a:avLst>
              <a:gd name="adj1" fmla="val 67682"/>
              <a:gd name="adj2" fmla="val 109897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 requested an ANSWER! GUARDS!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72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died.</a:t>
            </a:r>
          </a:p>
          <a:p>
            <a:pPr algn="ctr"/>
            <a:r>
              <a:rPr lang="sr-Latn-RS" sz="28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 mean, he’s the leader now.</a:t>
            </a:r>
            <a:endParaRPr lang="en-US" sz="2800" dirty="0">
              <a:solidFill>
                <a:schemeClr val="tx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3" name="Rectangle 2">
            <a:hlinkClick r:id="rId3" action="ppaction://hlinksldjump"/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Save Game</a:t>
            </a:r>
            <a:endParaRPr lang="en-US" sz="28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39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1798004" y="2626228"/>
            <a:ext cx="2148115" cy="1439237"/>
          </a:xfrm>
          <a:prstGeom prst="wedgeRoundRectCallout">
            <a:avLst>
              <a:gd name="adj1" fmla="val -43129"/>
              <a:gd name="adj2" fmla="val 82669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 am King Ginkus. The former king of Zorelta.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5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7028792" y="625788"/>
            <a:ext cx="2148115" cy="1439237"/>
          </a:xfrm>
          <a:prstGeom prst="wedgeRoundRectCallout">
            <a:avLst>
              <a:gd name="adj1" fmla="val 61601"/>
              <a:gd name="adj2" fmla="val 116957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Ooh... Interesting. Do you have any questions?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>
            <a:hlinkHover r:id="" action="ppaction://hlinkshowjump?jump=nextslide"/>
          </p:cNvPr>
          <p:cNvSpPr/>
          <p:nvPr/>
        </p:nvSpPr>
        <p:spPr>
          <a:xfrm>
            <a:off x="2270222" y="4536961"/>
            <a:ext cx="914400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No.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0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7028792" y="625788"/>
            <a:ext cx="2148115" cy="1439237"/>
          </a:xfrm>
          <a:prstGeom prst="wedgeRoundRectCallout">
            <a:avLst>
              <a:gd name="adj1" fmla="val 61601"/>
              <a:gd name="adj2" fmla="val 116957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Ooh... Interesting. Do you have any questions?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>
            <a:hlinkClick r:id="" action="ppaction://hlinkshowjump?jump=nextslide"/>
          </p:cNvPr>
          <p:cNvSpPr/>
          <p:nvPr/>
        </p:nvSpPr>
        <p:spPr>
          <a:xfrm>
            <a:off x="2270222" y="4536961"/>
            <a:ext cx="914400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Yes.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35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1863726" y="2449056"/>
            <a:ext cx="2148115" cy="1439237"/>
          </a:xfrm>
          <a:prstGeom prst="wedgeRoundRectCallout">
            <a:avLst>
              <a:gd name="adj1" fmla="val -48533"/>
              <a:gd name="adj2" fmla="val 94771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Where did all the people go?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27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Rounded Rectangular Callout 1"/>
          <p:cNvSpPr/>
          <p:nvPr/>
        </p:nvSpPr>
        <p:spPr>
          <a:xfrm>
            <a:off x="6698424" y="1644191"/>
            <a:ext cx="2148115" cy="1439237"/>
          </a:xfrm>
          <a:prstGeom prst="wedgeRoundRectCallout">
            <a:avLst>
              <a:gd name="adj1" fmla="val 80521"/>
              <a:gd name="adj2" fmla="val 50398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Why don’t we find out? We have to test our Past Manipulator machine.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9633857" y="2626228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8983218" y="199185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10238819" y="1993319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18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Watch this.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22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ZOOVAC!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15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Until he comes, let me tell you why there are so many Zoovacs.</a:t>
            </a:r>
            <a:endParaRPr lang="en-US" sz="1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91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So, before there was just a small amount of Zoovacs, but a Zoovac sacrifised himself for science.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95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ular Callout 22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He was alive, without any errors, so we looked in his code, and now we can replicate infinite Zoovacs!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08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7577123" y="1721426"/>
            <a:ext cx="2196961" cy="4351595"/>
            <a:chOff x="1848175" y="2356561"/>
            <a:chExt cx="2196961" cy="4351595"/>
          </a:xfrm>
        </p:grpSpPr>
        <p:sp>
          <p:nvSpPr>
            <p:cNvPr id="25" name="Rectangle 24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lowchart: Magnetic Disk 25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 29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6205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hlinkClick r:id="" action="ppaction://hlinkshowjump?jump=nextslide"/>
          </p:cNvPr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7577123" y="1721426"/>
            <a:ext cx="2196961" cy="4351595"/>
            <a:chOff x="1848175" y="2356561"/>
            <a:chExt cx="2196961" cy="4351595"/>
          </a:xfrm>
        </p:grpSpPr>
        <p:sp>
          <p:nvSpPr>
            <p:cNvPr id="25" name="Rectangle 24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lowchart: Magnetic Disk 25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 29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ounded Rectangular Callout 34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Ginkus, why don’t you push the button?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59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7577123" y="1721426"/>
            <a:ext cx="2196961" cy="4351595"/>
            <a:chOff x="1848175" y="2356561"/>
            <a:chExt cx="2196961" cy="4351595"/>
          </a:xfrm>
        </p:grpSpPr>
        <p:sp>
          <p:nvSpPr>
            <p:cNvPr id="25" name="Rectangle 24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lowchart: Magnetic Disk 25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 29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654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ounded Rectangular Callout 34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Now, we just have to wait, and you’ll have your answer!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77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7612231" y="3419883"/>
            <a:ext cx="2194176" cy="219417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8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flash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7612231" y="3419883"/>
            <a:ext cx="2194176" cy="219417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ular Callout 27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Shoot! I have to evacuate everyone!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60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7612231" y="3419883"/>
            <a:ext cx="2194176" cy="219417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ular Callout 27"/>
          <p:cNvSpPr/>
          <p:nvPr/>
        </p:nvSpPr>
        <p:spPr>
          <a:xfrm>
            <a:off x="4286346" y="961136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But you stay here! I didn’t tell you, but I secretly sent Zoovac to destroy you, and Zorelta!</a:t>
            </a:r>
          </a:p>
        </p:txBody>
      </p:sp>
    </p:spTree>
    <p:extLst>
      <p:ext uri="{BB962C8B-B14F-4D97-AF65-F5344CB8AC3E}">
        <p14:creationId xmlns:p14="http://schemas.microsoft.com/office/powerpoint/2010/main" val="187064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7612231" y="3419883"/>
            <a:ext cx="2194176" cy="219417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2813052" y="2567845"/>
            <a:ext cx="914400" cy="3710162"/>
            <a:chOff x="2387600" y="2997994"/>
            <a:chExt cx="914400" cy="3710162"/>
          </a:xfrm>
        </p:grpSpPr>
        <p:sp>
          <p:nvSpPr>
            <p:cNvPr id="9" name="Rectangle 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ghtning Bolt 20"/>
          <p:cNvSpPr/>
          <p:nvPr/>
        </p:nvSpPr>
        <p:spPr>
          <a:xfrm>
            <a:off x="2162413" y="1933473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ghtning Bolt 21"/>
          <p:cNvSpPr/>
          <p:nvPr/>
        </p:nvSpPr>
        <p:spPr>
          <a:xfrm flipH="1">
            <a:off x="3418014" y="1934936"/>
            <a:ext cx="914400" cy="914400"/>
          </a:xfrm>
          <a:prstGeom prst="lightningBol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66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861768" y="5043133"/>
            <a:ext cx="914400" cy="9144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15298" y="5191745"/>
            <a:ext cx="603244" cy="603244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7612231" y="3419883"/>
            <a:ext cx="2194176" cy="219417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>
            <a:hlinkClick r:id="" action="ppaction://hlinkshowjump?jump=nextslide"/>
          </p:cNvPr>
          <p:cNvSpPr/>
          <p:nvPr/>
        </p:nvSpPr>
        <p:spPr>
          <a:xfrm>
            <a:off x="11102114" y="3252796"/>
            <a:ext cx="978408" cy="484632"/>
          </a:xfrm>
          <a:prstGeom prst="rightArrow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3" action="ppaction://hlinksldjump"/>
          </p:cNvPr>
          <p:cNvSpPr/>
          <p:nvPr/>
        </p:nvSpPr>
        <p:spPr>
          <a:xfrm>
            <a:off x="8942064" y="0"/>
            <a:ext cx="2350050" cy="1710461"/>
          </a:xfrm>
          <a:prstGeom prst="rect">
            <a:avLst/>
          </a:prstGeom>
          <a:solidFill>
            <a:srgbClr val="29AF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2806" y="1907690"/>
            <a:ext cx="2196961" cy="4351595"/>
            <a:chOff x="1848175" y="2356561"/>
            <a:chExt cx="2196961" cy="4351595"/>
          </a:xfrm>
        </p:grpSpPr>
        <p:sp>
          <p:nvSpPr>
            <p:cNvPr id="22" name="Rectangle 21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hlinkClick r:id="" action="ppaction://hlinkshowjump?jump=nextslide"/>
          </p:cNvPr>
          <p:cNvSpPr/>
          <p:nvPr/>
        </p:nvSpPr>
        <p:spPr>
          <a:xfrm>
            <a:off x="8942064" y="1707033"/>
            <a:ext cx="2350050" cy="457097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77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2806" y="1907690"/>
            <a:ext cx="2196961" cy="4351595"/>
            <a:chOff x="1848175" y="2356561"/>
            <a:chExt cx="2196961" cy="4351595"/>
          </a:xfrm>
        </p:grpSpPr>
        <p:sp>
          <p:nvSpPr>
            <p:cNvPr id="22" name="Rectangle 21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804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1.11111E-6 L 0.6073 -0.007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65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0805" y="1907690"/>
            <a:ext cx="2198962" cy="4351595"/>
            <a:chOff x="1846174" y="2356561"/>
            <a:chExt cx="2198962" cy="4351595"/>
          </a:xfrm>
        </p:grpSpPr>
        <p:sp>
          <p:nvSpPr>
            <p:cNvPr id="22" name="Rectangle 21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5015340">
              <a:off x="2239611" y="5505239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3" name="Group 22"/>
          <p:cNvGrpSpPr/>
          <p:nvPr/>
        </p:nvGrpSpPr>
        <p:grpSpPr>
          <a:xfrm rot="16200000">
            <a:off x="7716252" y="4754636"/>
            <a:ext cx="1992376" cy="914400"/>
            <a:chOff x="6199124" y="3721100"/>
            <a:chExt cx="1992376" cy="914400"/>
          </a:xfrm>
        </p:grpSpPr>
        <p:sp>
          <p:nvSpPr>
            <p:cNvPr id="24" name="Trapezoid 23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413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0805" y="1907690"/>
            <a:ext cx="2198962" cy="4351595"/>
            <a:chOff x="1846174" y="2356561"/>
            <a:chExt cx="2198962" cy="4351595"/>
          </a:xfrm>
        </p:grpSpPr>
        <p:sp>
          <p:nvSpPr>
            <p:cNvPr id="22" name="Rectangle 21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5015340">
              <a:off x="2239611" y="5505239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37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72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died.</a:t>
            </a:r>
          </a:p>
          <a:p>
            <a:pPr algn="ctr"/>
            <a:r>
              <a:rPr lang="sr-Latn-RS" sz="28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Did you really think it’s that simple?</a:t>
            </a:r>
            <a:endParaRPr lang="en-US" sz="2800" dirty="0">
              <a:solidFill>
                <a:schemeClr val="tx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39" name="Rectangle 38">
            <a:hlinkClick r:id="rId3" action="ppaction://hlinksldjump"/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Save Game</a:t>
            </a:r>
            <a:endParaRPr lang="en-US" sz="28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16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2806" y="1907690"/>
            <a:ext cx="2196961" cy="4351595"/>
            <a:chOff x="1848175" y="2356561"/>
            <a:chExt cx="2196961" cy="4351595"/>
          </a:xfrm>
        </p:grpSpPr>
        <p:sp>
          <p:nvSpPr>
            <p:cNvPr id="22" name="Rectangle 21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 rot="16200000">
            <a:off x="410338" y="4805897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87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2806" y="1907690"/>
            <a:ext cx="2196961" cy="4351595"/>
            <a:chOff x="1848175" y="2356561"/>
            <a:chExt cx="2196961" cy="4351595"/>
          </a:xfrm>
        </p:grpSpPr>
        <p:sp>
          <p:nvSpPr>
            <p:cNvPr id="22" name="Rectangle 21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72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died.</a:t>
            </a:r>
          </a:p>
          <a:p>
            <a:pPr algn="ctr"/>
            <a:r>
              <a:rPr lang="sr-Latn-RS" sz="28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That’s it.</a:t>
            </a:r>
            <a:endParaRPr lang="en-US" sz="2800" dirty="0">
              <a:solidFill>
                <a:schemeClr val="tx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Save Game</a:t>
            </a:r>
            <a:endParaRPr lang="en-US" sz="28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9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2806" y="1907690"/>
            <a:ext cx="2196961" cy="4351595"/>
            <a:chOff x="1848175" y="2356561"/>
            <a:chExt cx="2196961" cy="4351595"/>
          </a:xfrm>
        </p:grpSpPr>
        <p:sp>
          <p:nvSpPr>
            <p:cNvPr id="22" name="Rectangle 21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 rot="16200000">
            <a:off x="9022578" y="1112723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33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9711200" y="5458562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7517866" y="4418780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 rot="16200000">
            <a:off x="9556081" y="4364204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744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1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9711200" y="5458562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7829951" y="4267046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 rot="16200000">
            <a:off x="9556081" y="4364204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177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9711200" y="5458562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8049740" y="3946840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 rot="16200000">
            <a:off x="9556081" y="4364204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3" name="Oval 22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22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9711200" y="5458562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9556081" y="4364204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573868" y="3543988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Oval 22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69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9711200" y="5458562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9556081" y="4364204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67388" y="3225203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Oval 22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9711200" y="5458562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rapezoid 17"/>
          <p:cNvSpPr/>
          <p:nvPr/>
        </p:nvSpPr>
        <p:spPr>
          <a:xfrm>
            <a:off x="10095069" y="460144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9575416" y="3176035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Oval 22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47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10183016" y="5503548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rapezoid 17"/>
          <p:cNvSpPr/>
          <p:nvPr/>
        </p:nvSpPr>
        <p:spPr>
          <a:xfrm>
            <a:off x="10095069" y="460144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9575416" y="3176035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Oval 20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7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10665876" y="5541014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rapezoid 17"/>
          <p:cNvSpPr/>
          <p:nvPr/>
        </p:nvSpPr>
        <p:spPr>
          <a:xfrm>
            <a:off x="10095069" y="460144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9575416" y="3176035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Oval 20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11050924" y="557629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257804" y="563681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rapezoid 17"/>
          <p:cNvSpPr/>
          <p:nvPr/>
        </p:nvSpPr>
        <p:spPr>
          <a:xfrm>
            <a:off x="10095069" y="460144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9575416" y="3176035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Oval 20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5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9762239" y="5517413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11050924" y="557629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905944" y="5666727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rapezoid 17"/>
          <p:cNvSpPr/>
          <p:nvPr/>
        </p:nvSpPr>
        <p:spPr>
          <a:xfrm>
            <a:off x="10095069" y="460144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9575416" y="3176035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Oval 20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13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0475259" y="5703770"/>
            <a:ext cx="127526" cy="81844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Magnetic Disk 27"/>
          <p:cNvSpPr/>
          <p:nvPr/>
        </p:nvSpPr>
        <p:spPr>
          <a:xfrm>
            <a:off x="9343380" y="5444670"/>
            <a:ext cx="295527" cy="431800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9148221" y="4529779"/>
            <a:ext cx="101407" cy="1905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9800000">
            <a:off x="11050924" y="5576291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1800000">
            <a:off x="9905944" y="5666727"/>
            <a:ext cx="12752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rapezoid 17"/>
          <p:cNvSpPr/>
          <p:nvPr/>
        </p:nvSpPr>
        <p:spPr>
          <a:xfrm>
            <a:off x="10095069" y="460144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9575416" y="3176035"/>
            <a:ext cx="2196961" cy="1555833"/>
            <a:chOff x="9032806" y="1907690"/>
            <a:chExt cx="2196961" cy="1555833"/>
          </a:xfrm>
        </p:grpSpPr>
        <p:sp>
          <p:nvSpPr>
            <p:cNvPr id="30" name="Oval 29"/>
            <p:cNvSpPr/>
            <p:nvPr/>
          </p:nvSpPr>
          <p:spPr>
            <a:xfrm>
              <a:off x="9572231" y="2549123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10223551" y="20186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 rot="16200000">
              <a:off x="8977307" y="1963189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9743961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10064703" y="2927664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Oval 20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23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"/>
    </mc:Choice>
    <mc:Fallback xmlns="">
      <p:transition advClick="0" advTm="100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2806" y="1907690"/>
            <a:ext cx="2196961" cy="4351595"/>
            <a:chOff x="1848175" y="2356561"/>
            <a:chExt cx="2196961" cy="4351595"/>
          </a:xfrm>
        </p:grpSpPr>
        <p:sp>
          <p:nvSpPr>
            <p:cNvPr id="23" name="Rectangle 2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lowchart: Magnetic Disk 23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 39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5" name="Oval 44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27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9032806" y="1907690"/>
            <a:ext cx="2196961" cy="4351595"/>
            <a:chOff x="1848175" y="2356561"/>
            <a:chExt cx="2196961" cy="4351595"/>
          </a:xfrm>
        </p:grpSpPr>
        <p:sp>
          <p:nvSpPr>
            <p:cNvPr id="23" name="Rectangle 22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lowchart: Magnetic Disk 23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 39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5" name="Oval 44"/>
          <p:cNvSpPr/>
          <p:nvPr/>
        </p:nvSpPr>
        <p:spPr>
          <a:xfrm>
            <a:off x="7895771" y="188686"/>
            <a:ext cx="914400" cy="9144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4022349" y="706597"/>
            <a:ext cx="1420508" cy="14205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3631417" y="2895847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496388" y="343123"/>
            <a:ext cx="1367338" cy="13673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6881352" y="2127105"/>
            <a:ext cx="2060712" cy="206071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15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06306" y="1814286"/>
            <a:ext cx="2196961" cy="4351595"/>
            <a:chOff x="1848175" y="2356561"/>
            <a:chExt cx="2196961" cy="4351595"/>
          </a:xfrm>
        </p:grpSpPr>
        <p:sp>
          <p:nvSpPr>
            <p:cNvPr id="25" name="Rectangle 24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lowchart: Magnetic Disk 25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 29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1735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2.96296E-6 L 0.60169 -2.96296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286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1874835" y="2187043"/>
            <a:ext cx="2148115" cy="1439237"/>
          </a:xfrm>
          <a:prstGeom prst="wedgeRoundRectCallout">
            <a:avLst>
              <a:gd name="adj1" fmla="val -64074"/>
              <a:gd name="adj2" fmla="val 9880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Hello. What are you doing here!?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6" name="Left Arrow 5">
            <a:hlinkClick r:id="" action="ppaction://hlinkshowjump?jump=nextslide"/>
          </p:cNvPr>
          <p:cNvSpPr/>
          <p:nvPr/>
        </p:nvSpPr>
        <p:spPr>
          <a:xfrm>
            <a:off x="792176" y="4947168"/>
            <a:ext cx="1685138" cy="549590"/>
          </a:xfrm>
          <a:prstGeom prst="leftArrow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</a:rPr>
              <a:t>Can you see it?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84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-2132287" y="-11757943"/>
            <a:ext cx="17538840" cy="20844406"/>
            <a:chOff x="-248756" y="3302345"/>
            <a:chExt cx="2196961" cy="2611027"/>
          </a:xfrm>
        </p:grpSpPr>
        <p:sp>
          <p:nvSpPr>
            <p:cNvPr id="25" name="Trapezoid 24"/>
            <p:cNvSpPr/>
            <p:nvPr/>
          </p:nvSpPr>
          <p:spPr>
            <a:xfrm>
              <a:off x="290669" y="4697220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/>
            <p:cNvSpPr/>
            <p:nvPr/>
          </p:nvSpPr>
          <p:spPr>
            <a:xfrm>
              <a:off x="290669" y="3943778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941989" y="3413344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 rot="16200000">
              <a:off x="-304255" y="3357844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" name="Donut 1"/>
            <p:cNvSpPr/>
            <p:nvPr/>
          </p:nvSpPr>
          <p:spPr>
            <a:xfrm>
              <a:off x="500748" y="4283464"/>
              <a:ext cx="291428" cy="291428"/>
            </a:xfrm>
            <a:prstGeom prst="don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Donut 29"/>
            <p:cNvSpPr/>
            <p:nvPr/>
          </p:nvSpPr>
          <p:spPr>
            <a:xfrm>
              <a:off x="842834" y="4298704"/>
              <a:ext cx="291428" cy="291428"/>
            </a:xfrm>
            <a:prstGeom prst="don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5652963" y="1006311"/>
            <a:ext cx="1858324" cy="185832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896464" y="1249812"/>
            <a:ext cx="1371322" cy="1371322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Moon 10"/>
          <p:cNvSpPr/>
          <p:nvPr/>
        </p:nvSpPr>
        <p:spPr>
          <a:xfrm>
            <a:off x="6353525" y="1517523"/>
            <a:ext cx="457200" cy="914400"/>
          </a:xfrm>
          <a:prstGeom prst="mo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5652963" y="2864629"/>
            <a:ext cx="1858324" cy="53440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hlinkClick r:id="rId3"/>
              </a:rPr>
              <a:t>Cavern Science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hlinkClick r:id="" action="ppaction://hlinkshowjump?jump=nextslide"/>
          </p:cNvPr>
          <p:cNvSpPr/>
          <p:nvPr/>
        </p:nvSpPr>
        <p:spPr>
          <a:xfrm>
            <a:off x="0" y="5802085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Continue</a:t>
            </a:r>
            <a:endParaRPr lang="en-US" sz="28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3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4985172" y="1644257"/>
            <a:ext cx="2148115" cy="1439237"/>
          </a:xfrm>
          <a:prstGeom prst="wedgeRoundRectCallout">
            <a:avLst>
              <a:gd name="adj1" fmla="val 68358"/>
              <a:gd name="adj2" fmla="val 99687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Oh. Some </a:t>
            </a:r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  <a:hlinkClick r:id="rId3"/>
              </a:rPr>
              <a:t>purple holes </a:t>
            </a:r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or something are forming in the universe I am from.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16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1445097" y="1781119"/>
            <a:ext cx="2148115" cy="1439237"/>
          </a:xfrm>
          <a:prstGeom prst="wedgeRoundRectCallout">
            <a:avLst>
              <a:gd name="adj1" fmla="val -31558"/>
              <a:gd name="adj2" fmla="val 6968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That sucks. I mean, by the machine I see that Scoovak Labs is responsible for it.</a:t>
            </a:r>
            <a:endParaRPr lang="en-US" sz="14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67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1445097" y="1781119"/>
            <a:ext cx="2148115" cy="1439237"/>
          </a:xfrm>
          <a:prstGeom prst="wedgeRoundRectCallout">
            <a:avLst>
              <a:gd name="adj1" fmla="val -31558"/>
              <a:gd name="adj2" fmla="val 69685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2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Such stupidity they produce. You have gotten yourself in the past, in the Universe where we are testing our Past-Seeker.</a:t>
            </a:r>
            <a:endParaRPr lang="en-US" sz="12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5181273" y="4553183"/>
            <a:ext cx="914400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</a:rPr>
              <a:t>Could you get us back?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6" name="Rounded Rectangle 25">
            <a:hlinkClick r:id="" action="ppaction://hlinkshowjump?jump=nextslide"/>
          </p:cNvPr>
          <p:cNvSpPr/>
          <p:nvPr/>
        </p:nvSpPr>
        <p:spPr>
          <a:xfrm>
            <a:off x="4093525" y="4559760"/>
            <a:ext cx="914400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200" dirty="0" smtClean="0">
                <a:solidFill>
                  <a:schemeClr val="bg1"/>
                </a:solidFill>
              </a:rPr>
              <a:t>Well, good luck on your PS.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7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72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didn’t die but...</a:t>
            </a:r>
          </a:p>
          <a:p>
            <a:pPr algn="ctr"/>
            <a:r>
              <a:rPr lang="sr-Latn-RS" sz="28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What were you thinking?</a:t>
            </a:r>
            <a:endParaRPr lang="en-US" sz="2800" dirty="0">
              <a:solidFill>
                <a:schemeClr val="tx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33" name="Rectangle 32">
            <a:hlinkClick r:id="rId3" action="ppaction://hlinksldjump"/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Save Game</a:t>
            </a:r>
            <a:endParaRPr lang="en-US" sz="28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26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5138683" y="1591517"/>
            <a:ext cx="2148115" cy="1439237"/>
          </a:xfrm>
          <a:prstGeom prst="wedgeRoundRectCallout">
            <a:avLst>
              <a:gd name="adj1" fmla="val 74270"/>
              <a:gd name="adj2" fmla="val 57331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2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Could you get us back to the present? Or future should I say?</a:t>
            </a:r>
            <a:endParaRPr lang="en-US" sz="12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28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1847201" y="1919028"/>
            <a:ext cx="2148115" cy="1439237"/>
          </a:xfrm>
          <a:prstGeom prst="wedgeRoundRectCallout">
            <a:avLst>
              <a:gd name="adj1" fmla="val -42791"/>
              <a:gd name="adj2" fmla="val 74979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6600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No.</a:t>
            </a:r>
            <a:endParaRPr lang="en-US" sz="6600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44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1847201" y="1919028"/>
            <a:ext cx="2148115" cy="1439237"/>
          </a:xfrm>
          <a:prstGeom prst="wedgeRoundRectCallout">
            <a:avLst>
              <a:gd name="adj1" fmla="val -42791"/>
              <a:gd name="adj2" fmla="val 74979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Ok just kidding, I guess we can.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85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388393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>
            <a:off x="6534107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388393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The Universe Machine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60146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>
            <a:off x="290669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90669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941989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6200000">
            <a:off x="-304255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>
            <a:off x="500748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842834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Rounded Rectangular Callout 30"/>
          <p:cNvSpPr/>
          <p:nvPr/>
        </p:nvSpPr>
        <p:spPr>
          <a:xfrm>
            <a:off x="1847201" y="1919028"/>
            <a:ext cx="2148115" cy="1439237"/>
          </a:xfrm>
          <a:prstGeom prst="wedgeRoundRectCallout">
            <a:avLst>
              <a:gd name="adj1" fmla="val -42791"/>
              <a:gd name="adj2" fmla="val 74979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Follow me.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74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0" y="-1"/>
            <a:ext cx="12192000" cy="5660571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0" y="5660570"/>
            <a:ext cx="12192000" cy="119743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 flipH="1">
            <a:off x="1297845" y="1561484"/>
            <a:ext cx="4505762" cy="450576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rapezoid 4"/>
          <p:cNvSpPr/>
          <p:nvPr/>
        </p:nvSpPr>
        <p:spPr>
          <a:xfrm flipH="1">
            <a:off x="1471193" y="1814286"/>
            <a:ext cx="4186700" cy="425296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1297845" y="675547"/>
            <a:ext cx="4505762" cy="88593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Past Seeker</a:t>
            </a:r>
            <a:endParaRPr lang="en-US" sz="32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 flipH="1">
            <a:off x="2534893" y="1808029"/>
            <a:ext cx="2196961" cy="4351595"/>
            <a:chOff x="1848175" y="2356561"/>
            <a:chExt cx="2196961" cy="4351595"/>
          </a:xfrm>
        </p:grpSpPr>
        <p:sp>
          <p:nvSpPr>
            <p:cNvPr id="19" name="Rectangle 18"/>
            <p:cNvSpPr/>
            <p:nvPr/>
          </p:nvSpPr>
          <p:spPr>
            <a:xfrm>
              <a:off x="2777502" y="5860343"/>
              <a:ext cx="127526" cy="81844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2697035" y="5524500"/>
              <a:ext cx="295527" cy="431800"/>
            </a:xfrm>
            <a:prstGeom prst="flowChartMagneticDisk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794096" y="3721100"/>
              <a:ext cx="101407" cy="1905000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2387600" y="2997994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038920" y="24675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 36"/>
            <p:cNvSpPr/>
            <p:nvPr/>
          </p:nvSpPr>
          <p:spPr>
            <a:xfrm rot="16200000">
              <a:off x="1792676" y="2412060"/>
              <a:ext cx="1006216" cy="895217"/>
            </a:xfrm>
            <a:custGeom>
              <a:avLst/>
              <a:gdLst>
                <a:gd name="connsiteX0" fmla="*/ 21780 w 1006216"/>
                <a:gd name="connsiteY0" fmla="*/ 580440 h 895217"/>
                <a:gd name="connsiteX1" fmla="*/ 720280 w 1006216"/>
                <a:gd name="connsiteY1" fmla="*/ 8940 h 895217"/>
                <a:gd name="connsiteX2" fmla="*/ 644080 w 1006216"/>
                <a:gd name="connsiteY2" fmla="*/ 224840 h 895217"/>
                <a:gd name="connsiteX3" fmla="*/ 859980 w 1006216"/>
                <a:gd name="connsiteY3" fmla="*/ 135940 h 895217"/>
                <a:gd name="connsiteX4" fmla="*/ 796480 w 1006216"/>
                <a:gd name="connsiteY4" fmla="*/ 301040 h 895217"/>
                <a:gd name="connsiteX5" fmla="*/ 986980 w 1006216"/>
                <a:gd name="connsiteY5" fmla="*/ 237540 h 895217"/>
                <a:gd name="connsiteX6" fmla="*/ 250380 w 1006216"/>
                <a:gd name="connsiteY6" fmla="*/ 885240 h 895217"/>
                <a:gd name="connsiteX7" fmla="*/ 21780 w 1006216"/>
                <a:gd name="connsiteY7" fmla="*/ 580440 h 895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06216" h="895217">
                  <a:moveTo>
                    <a:pt x="21780" y="580440"/>
                  </a:moveTo>
                  <a:cubicBezTo>
                    <a:pt x="100097" y="434390"/>
                    <a:pt x="616563" y="68207"/>
                    <a:pt x="720280" y="8940"/>
                  </a:cubicBezTo>
                  <a:cubicBezTo>
                    <a:pt x="823997" y="-50327"/>
                    <a:pt x="620797" y="203673"/>
                    <a:pt x="644080" y="224840"/>
                  </a:cubicBezTo>
                  <a:cubicBezTo>
                    <a:pt x="667363" y="246007"/>
                    <a:pt x="834580" y="123240"/>
                    <a:pt x="859980" y="135940"/>
                  </a:cubicBezTo>
                  <a:cubicBezTo>
                    <a:pt x="885380" y="148640"/>
                    <a:pt x="775313" y="284107"/>
                    <a:pt x="796480" y="301040"/>
                  </a:cubicBezTo>
                  <a:cubicBezTo>
                    <a:pt x="817647" y="317973"/>
                    <a:pt x="1077997" y="140173"/>
                    <a:pt x="986980" y="237540"/>
                  </a:cubicBezTo>
                  <a:cubicBezTo>
                    <a:pt x="895963" y="334907"/>
                    <a:pt x="411247" y="825973"/>
                    <a:pt x="250380" y="885240"/>
                  </a:cubicBezTo>
                  <a:cubicBezTo>
                    <a:pt x="89513" y="944507"/>
                    <a:pt x="-56537" y="726490"/>
                    <a:pt x="21780" y="58044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 rot="19800000">
              <a:off x="310013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 rot="1800000">
              <a:off x="2461940" y="5793756"/>
              <a:ext cx="127526" cy="9144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559330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2880072" y="3376535"/>
              <a:ext cx="184063" cy="1840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Trapezoid 24"/>
          <p:cNvSpPr/>
          <p:nvPr/>
        </p:nvSpPr>
        <p:spPr>
          <a:xfrm flipH="1">
            <a:off x="10986931" y="4697220"/>
            <a:ext cx="914400" cy="1216152"/>
          </a:xfrm>
          <a:prstGeom prst="trapezoid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 flipH="1">
            <a:off x="10986931" y="3943778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 flipH="1">
            <a:off x="10243795" y="34133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5400000" flipH="1">
            <a:off x="11490039" y="3357844"/>
            <a:ext cx="1006216" cy="895217"/>
          </a:xfrm>
          <a:custGeom>
            <a:avLst/>
            <a:gdLst>
              <a:gd name="connsiteX0" fmla="*/ 21780 w 1006216"/>
              <a:gd name="connsiteY0" fmla="*/ 580440 h 895217"/>
              <a:gd name="connsiteX1" fmla="*/ 720280 w 1006216"/>
              <a:gd name="connsiteY1" fmla="*/ 8940 h 895217"/>
              <a:gd name="connsiteX2" fmla="*/ 644080 w 1006216"/>
              <a:gd name="connsiteY2" fmla="*/ 224840 h 895217"/>
              <a:gd name="connsiteX3" fmla="*/ 859980 w 1006216"/>
              <a:gd name="connsiteY3" fmla="*/ 135940 h 895217"/>
              <a:gd name="connsiteX4" fmla="*/ 796480 w 1006216"/>
              <a:gd name="connsiteY4" fmla="*/ 301040 h 895217"/>
              <a:gd name="connsiteX5" fmla="*/ 986980 w 1006216"/>
              <a:gd name="connsiteY5" fmla="*/ 237540 h 895217"/>
              <a:gd name="connsiteX6" fmla="*/ 250380 w 1006216"/>
              <a:gd name="connsiteY6" fmla="*/ 885240 h 895217"/>
              <a:gd name="connsiteX7" fmla="*/ 21780 w 1006216"/>
              <a:gd name="connsiteY7" fmla="*/ 580440 h 89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6216" h="895217">
                <a:moveTo>
                  <a:pt x="21780" y="580440"/>
                </a:moveTo>
                <a:cubicBezTo>
                  <a:pt x="100097" y="434390"/>
                  <a:pt x="616563" y="68207"/>
                  <a:pt x="720280" y="8940"/>
                </a:cubicBezTo>
                <a:cubicBezTo>
                  <a:pt x="823997" y="-50327"/>
                  <a:pt x="620797" y="203673"/>
                  <a:pt x="644080" y="224840"/>
                </a:cubicBezTo>
                <a:cubicBezTo>
                  <a:pt x="667363" y="246007"/>
                  <a:pt x="834580" y="123240"/>
                  <a:pt x="859980" y="135940"/>
                </a:cubicBezTo>
                <a:cubicBezTo>
                  <a:pt x="885380" y="148640"/>
                  <a:pt x="775313" y="284107"/>
                  <a:pt x="796480" y="301040"/>
                </a:cubicBezTo>
                <a:cubicBezTo>
                  <a:pt x="817647" y="317973"/>
                  <a:pt x="1077997" y="140173"/>
                  <a:pt x="986980" y="237540"/>
                </a:cubicBezTo>
                <a:cubicBezTo>
                  <a:pt x="895963" y="334907"/>
                  <a:pt x="411247" y="825973"/>
                  <a:pt x="250380" y="885240"/>
                </a:cubicBezTo>
                <a:cubicBezTo>
                  <a:pt x="89513" y="944507"/>
                  <a:pt x="-56537" y="726490"/>
                  <a:pt x="21780" y="58044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onut 1"/>
          <p:cNvSpPr/>
          <p:nvPr/>
        </p:nvSpPr>
        <p:spPr>
          <a:xfrm flipH="1">
            <a:off x="11399824" y="428346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 flipH="1">
            <a:off x="11057738" y="4298704"/>
            <a:ext cx="291428" cy="291428"/>
          </a:xfrm>
          <a:prstGeom prst="don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Diagonal Stripe 5"/>
          <p:cNvSpPr/>
          <p:nvPr/>
        </p:nvSpPr>
        <p:spPr>
          <a:xfrm flipH="1">
            <a:off x="383445" y="647084"/>
            <a:ext cx="914400" cy="914400"/>
          </a:xfrm>
          <a:prstGeom prst="diagStri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Diagonal Stripe 25"/>
          <p:cNvSpPr/>
          <p:nvPr/>
        </p:nvSpPr>
        <p:spPr>
          <a:xfrm>
            <a:off x="5803607" y="653188"/>
            <a:ext cx="914400" cy="914400"/>
          </a:xfrm>
          <a:prstGeom prst="diagStri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Lightning Bolt 6"/>
          <p:cNvSpPr/>
          <p:nvPr/>
        </p:nvSpPr>
        <p:spPr>
          <a:xfrm flipH="1">
            <a:off x="1471193" y="661315"/>
            <a:ext cx="914400" cy="914400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Moon 7"/>
          <p:cNvSpPr/>
          <p:nvPr/>
        </p:nvSpPr>
        <p:spPr>
          <a:xfrm flipH="1">
            <a:off x="5171544" y="678588"/>
            <a:ext cx="457200" cy="91440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ounded Rectangular Callout 31"/>
          <p:cNvSpPr/>
          <p:nvPr/>
        </p:nvSpPr>
        <p:spPr>
          <a:xfrm flipH="1">
            <a:off x="8196684" y="1919028"/>
            <a:ext cx="2148115" cy="1439237"/>
          </a:xfrm>
          <a:prstGeom prst="wedgeRoundRectCallout">
            <a:avLst>
              <a:gd name="adj1" fmla="val -42791"/>
              <a:gd name="adj2" fmla="val 74979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There you go buddy.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12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-402559" y="4965972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0" name="Rounded Rectangular Callout 19"/>
          <p:cNvSpPr/>
          <p:nvPr/>
        </p:nvSpPr>
        <p:spPr>
          <a:xfrm flipH="1">
            <a:off x="1333224" y="3244405"/>
            <a:ext cx="2148115" cy="1439237"/>
          </a:xfrm>
          <a:prstGeom prst="wedgeRoundRectCallout">
            <a:avLst>
              <a:gd name="adj1" fmla="val 54760"/>
              <a:gd name="adj2" fmla="val 75861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They wanted to destroy me. Well now I’m gonna destroy them.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" name="Moon 1"/>
          <p:cNvSpPr/>
          <p:nvPr/>
        </p:nvSpPr>
        <p:spPr>
          <a:xfrm rot="16200000">
            <a:off x="9956800" y="495300"/>
            <a:ext cx="457200" cy="914400"/>
          </a:xfrm>
          <a:prstGeom prst="moon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6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-402559" y="4965972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0" name="Rounded Rectangular Callout 19"/>
          <p:cNvSpPr/>
          <p:nvPr/>
        </p:nvSpPr>
        <p:spPr>
          <a:xfrm flipH="1">
            <a:off x="1333224" y="3244405"/>
            <a:ext cx="2148115" cy="1439237"/>
          </a:xfrm>
          <a:prstGeom prst="wedgeRoundRectCallout">
            <a:avLst>
              <a:gd name="adj1" fmla="val 54760"/>
              <a:gd name="adj2" fmla="val 75861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Huh? Whats that?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" name="Moon 1"/>
          <p:cNvSpPr/>
          <p:nvPr/>
        </p:nvSpPr>
        <p:spPr>
          <a:xfrm rot="16200000">
            <a:off x="9956800" y="495300"/>
            <a:ext cx="457200" cy="914400"/>
          </a:xfrm>
          <a:prstGeom prst="moon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nut 6"/>
          <p:cNvSpPr/>
          <p:nvPr/>
        </p:nvSpPr>
        <p:spPr>
          <a:xfrm>
            <a:off x="9258300" y="74871"/>
            <a:ext cx="1854200" cy="1854200"/>
          </a:xfrm>
          <a:prstGeom prst="donut">
            <a:avLst>
              <a:gd name="adj" fmla="val 1608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59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-402559" y="4965972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0" name="Rounded Rectangular Callout 19"/>
          <p:cNvSpPr/>
          <p:nvPr/>
        </p:nvSpPr>
        <p:spPr>
          <a:xfrm flipH="1">
            <a:off x="1333224" y="3244405"/>
            <a:ext cx="2148115" cy="1439237"/>
          </a:xfrm>
          <a:prstGeom prst="wedgeRoundRectCallout">
            <a:avLst>
              <a:gd name="adj1" fmla="val 54760"/>
              <a:gd name="adj2" fmla="val 75861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A satelite dish?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" name="Moon 1"/>
          <p:cNvSpPr/>
          <p:nvPr/>
        </p:nvSpPr>
        <p:spPr>
          <a:xfrm rot="16200000">
            <a:off x="9956800" y="495300"/>
            <a:ext cx="457200" cy="914400"/>
          </a:xfrm>
          <a:prstGeom prst="moon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03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 rot="16200000">
            <a:off x="-402559" y="4965972"/>
            <a:ext cx="1992376" cy="914400"/>
            <a:chOff x="6199124" y="3721100"/>
            <a:chExt cx="1992376" cy="914400"/>
          </a:xfrm>
        </p:grpSpPr>
        <p:sp>
          <p:nvSpPr>
            <p:cNvPr id="18" name="Trapezoid 17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0" name="Rounded Rectangular Callout 19"/>
          <p:cNvSpPr/>
          <p:nvPr/>
        </p:nvSpPr>
        <p:spPr>
          <a:xfrm flipH="1">
            <a:off x="1333224" y="3244405"/>
            <a:ext cx="2148115" cy="1439237"/>
          </a:xfrm>
          <a:prstGeom prst="wedgeRoundRectCallout">
            <a:avLst>
              <a:gd name="adj1" fmla="val 54760"/>
              <a:gd name="adj2" fmla="val 75861"/>
              <a:gd name="adj3" fmla="val 16667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I know what I am going to do.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" name="Moon 1"/>
          <p:cNvSpPr/>
          <p:nvPr/>
        </p:nvSpPr>
        <p:spPr>
          <a:xfrm rot="16200000">
            <a:off x="9956800" y="495300"/>
            <a:ext cx="457200" cy="914400"/>
          </a:xfrm>
          <a:prstGeom prst="moon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>
            <a:hlinkClick r:id="" action="ppaction://hlinkshowjump?jump=nextslide"/>
          </p:cNvPr>
          <p:cNvSpPr/>
          <p:nvPr/>
        </p:nvSpPr>
        <p:spPr>
          <a:xfrm>
            <a:off x="1466850" y="5441950"/>
            <a:ext cx="914400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dirty="0" smtClean="0">
                <a:solidFill>
                  <a:schemeClr val="bg1"/>
                </a:solidFill>
              </a:rPr>
              <a:t>Hack into the system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566939" y="5441950"/>
            <a:ext cx="914400" cy="914400"/>
          </a:xfrm>
          <a:prstGeom prst="round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600" dirty="0" smtClean="0">
                <a:solidFill>
                  <a:schemeClr val="bg1"/>
                </a:solidFill>
              </a:rPr>
              <a:t>Destroy the dish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57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56605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5660570"/>
            <a:ext cx="12192000" cy="119743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 rot="16200000">
            <a:off x="2924841" y="4648472"/>
            <a:ext cx="1992376" cy="914400"/>
            <a:chOff x="6199124" y="3721100"/>
            <a:chExt cx="1992376" cy="914400"/>
          </a:xfrm>
        </p:grpSpPr>
        <p:sp>
          <p:nvSpPr>
            <p:cNvPr id="19" name="Trapezoid 18"/>
            <p:cNvSpPr/>
            <p:nvPr/>
          </p:nvSpPr>
          <p:spPr>
            <a:xfrm rot="5400000">
              <a:off x="6350000" y="3570224"/>
              <a:ext cx="914400" cy="1216152"/>
            </a:xfrm>
            <a:prstGeom prst="trapezoid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5400000">
              <a:off x="7277100" y="3721100"/>
              <a:ext cx="914400" cy="9144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r-Latn-RS" sz="2000" dirty="0" smtClean="0">
                  <a:solidFill>
                    <a:schemeClr val="bg1"/>
                  </a:solidFill>
                  <a:latin typeface="Cascadia Code" panose="020B0609020000020004" pitchFamily="49" charset="0"/>
                  <a:cs typeface="Cascadia Code" panose="020B0609020000020004" pitchFamily="49" charset="0"/>
                </a:rPr>
                <a:t>I_I</a:t>
              </a:r>
              <a:endParaRPr lang="en-US" sz="2000" dirty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endParaRPr>
            </a:p>
          </p:txBody>
        </p:sp>
      </p:grpSp>
      <p:sp>
        <p:nvSpPr>
          <p:cNvPr id="2" name="Frame 1"/>
          <p:cNvSpPr/>
          <p:nvPr/>
        </p:nvSpPr>
        <p:spPr>
          <a:xfrm>
            <a:off x="6165658" y="4528584"/>
            <a:ext cx="1676400" cy="1676400"/>
          </a:xfrm>
          <a:prstGeom prst="fram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273800" y="3614184"/>
            <a:ext cx="14478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63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705725"/>
            <a:ext cx="1219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8800" dirty="0" smtClean="0"/>
              <a:t>Scoovak</a:t>
            </a:r>
            <a:r>
              <a:rPr lang="sr-Latn-RS" sz="8800" b="1" dirty="0" smtClean="0"/>
              <a:t>OS XVIII</a:t>
            </a:r>
            <a:endParaRPr lang="en-US" sz="8800" b="1" dirty="0"/>
          </a:p>
        </p:txBody>
      </p:sp>
    </p:spTree>
    <p:extLst>
      <p:ext uri="{BB962C8B-B14F-4D97-AF65-F5344CB8AC3E}">
        <p14:creationId xmlns:p14="http://schemas.microsoft.com/office/powerpoint/2010/main" val="119090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>
            <a:hlinkClick r:id="rId3" action="ppaction://hlinksldjump"/>
          </p:cNvPr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>
            <a:hlinkClick r:id="rId4" action="ppaction://hlinksldjump"/>
          </p:cNvPr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>
            <a:hlinkClick r:id="" action="ppaction://hlinkshowjump?jump=nextslide"/>
          </p:cNvPr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9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/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hlinkshowjump?jump=nextslide"/>
          </p:cNvPr>
          <p:cNvSpPr/>
          <p:nvPr/>
        </p:nvSpPr>
        <p:spPr>
          <a:xfrm>
            <a:off x="0" y="0"/>
            <a:ext cx="12192000" cy="619125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19125"/>
            <a:ext cx="12192000" cy="542289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hlinkClick r:id="" action="ppaction://hlinkshowjump?jump=nextslide"/>
          </p:cNvPr>
          <p:cNvSpPr/>
          <p:nvPr/>
        </p:nvSpPr>
        <p:spPr>
          <a:xfrm>
            <a:off x="1905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Users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" action="ppaction://hlinkshowjump?jump=nextslide"/>
          </p:cNvPr>
          <p:cNvSpPr/>
          <p:nvPr/>
        </p:nvSpPr>
        <p:spPr>
          <a:xfrm>
            <a:off x="14097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Music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" action="ppaction://hlinkshowjump?jump=nextslide"/>
          </p:cNvPr>
          <p:cNvSpPr/>
          <p:nvPr/>
        </p:nvSpPr>
        <p:spPr>
          <a:xfrm>
            <a:off x="26924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.schweinsaft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" action="ppaction://hlinkshowjump?jump=nextslide"/>
          </p:cNvPr>
          <p:cNvSpPr/>
          <p:nvPr/>
        </p:nvSpPr>
        <p:spPr>
          <a:xfrm>
            <a:off x="3956050" y="892175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Sys32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Up Arrow 2"/>
          <p:cNvSpPr/>
          <p:nvPr/>
        </p:nvSpPr>
        <p:spPr>
          <a:xfrm>
            <a:off x="2437384" y="6270370"/>
            <a:ext cx="484632" cy="978408"/>
          </a:xfrm>
          <a:prstGeom prst="up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79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5.92593E-6 L 0.14584 -0.77038 L 0.14688 -0.76667 " pathEditMode="relative" ptsTypes="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/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hlinkshowjump?jump=nextslide"/>
          </p:cNvPr>
          <p:cNvSpPr/>
          <p:nvPr/>
        </p:nvSpPr>
        <p:spPr>
          <a:xfrm>
            <a:off x="0" y="0"/>
            <a:ext cx="12192000" cy="619125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19125"/>
            <a:ext cx="12192000" cy="542289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hlinkClick r:id="" action="ppaction://hlinkshowjump?jump=nextslide"/>
          </p:cNvPr>
          <p:cNvSpPr/>
          <p:nvPr/>
        </p:nvSpPr>
        <p:spPr>
          <a:xfrm>
            <a:off x="1905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Users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" action="ppaction://hlinkshowjump?jump=nextslide"/>
          </p:cNvPr>
          <p:cNvSpPr/>
          <p:nvPr/>
        </p:nvSpPr>
        <p:spPr>
          <a:xfrm>
            <a:off x="14097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Music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" action="ppaction://hlinkshowjump?jump=nextslide"/>
          </p:cNvPr>
          <p:cNvSpPr/>
          <p:nvPr/>
        </p:nvSpPr>
        <p:spPr>
          <a:xfrm>
            <a:off x="26924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.schweinsaft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" action="ppaction://hlinkshowjump?jump=nextslide"/>
          </p:cNvPr>
          <p:cNvSpPr/>
          <p:nvPr/>
        </p:nvSpPr>
        <p:spPr>
          <a:xfrm>
            <a:off x="3956050" y="892175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Sys32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668266" y="1542791"/>
            <a:ext cx="1783842" cy="35560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i="1" dirty="0" smtClean="0">
                <a:solidFill>
                  <a:schemeClr val="tx1">
                    <a:lumMod val="65000"/>
                  </a:schemeClr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Delete</a:t>
            </a:r>
            <a:endParaRPr lang="en-US" i="1" dirty="0">
              <a:solidFill>
                <a:schemeClr val="tx1">
                  <a:lumMod val="65000"/>
                </a:schemeClr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18" name="Up Arrow 17"/>
          <p:cNvSpPr/>
          <p:nvPr/>
        </p:nvSpPr>
        <p:spPr>
          <a:xfrm>
            <a:off x="4183634" y="969200"/>
            <a:ext cx="484632" cy="978408"/>
          </a:xfrm>
          <a:prstGeom prst="up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41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2084 0.16852 L 0.03542 0.11111 " pathEditMode="relative" ptsTypes="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/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hlinkshowjump?jump=nextslide"/>
          </p:cNvPr>
          <p:cNvSpPr/>
          <p:nvPr/>
        </p:nvSpPr>
        <p:spPr>
          <a:xfrm>
            <a:off x="0" y="0"/>
            <a:ext cx="12192000" cy="619125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19125"/>
            <a:ext cx="12192000" cy="542289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hlinkClick r:id="" action="ppaction://hlinkshowjump?jump=nextslide"/>
          </p:cNvPr>
          <p:cNvSpPr/>
          <p:nvPr/>
        </p:nvSpPr>
        <p:spPr>
          <a:xfrm>
            <a:off x="1905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Users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" action="ppaction://hlinkshowjump?jump=nextslide"/>
          </p:cNvPr>
          <p:cNvSpPr/>
          <p:nvPr/>
        </p:nvSpPr>
        <p:spPr>
          <a:xfrm>
            <a:off x="14097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Music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" action="ppaction://hlinkshowjump?jump=nextslide"/>
          </p:cNvPr>
          <p:cNvSpPr/>
          <p:nvPr/>
        </p:nvSpPr>
        <p:spPr>
          <a:xfrm>
            <a:off x="2692400" y="889000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.schweinsaft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" action="ppaction://hlinkshowjump?jump=nextslide"/>
          </p:cNvPr>
          <p:cNvSpPr/>
          <p:nvPr/>
        </p:nvSpPr>
        <p:spPr>
          <a:xfrm>
            <a:off x="3956050" y="892175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>
                <a:solidFill>
                  <a:schemeClr val="bg1"/>
                </a:solidFill>
              </a:rPr>
              <a:t>Sys32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668266" y="1542791"/>
            <a:ext cx="1783842" cy="35560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i="1" dirty="0" smtClean="0">
                <a:solidFill>
                  <a:schemeClr val="tx1">
                    <a:lumMod val="65000"/>
                  </a:schemeClr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Delete</a:t>
            </a:r>
            <a:endParaRPr lang="en-US" i="1" dirty="0">
              <a:solidFill>
                <a:schemeClr val="tx1">
                  <a:lumMod val="65000"/>
                </a:schemeClr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20" name="Up Arrow 19"/>
          <p:cNvSpPr/>
          <p:nvPr/>
        </p:nvSpPr>
        <p:spPr>
          <a:xfrm>
            <a:off x="4583684" y="1764278"/>
            <a:ext cx="484632" cy="978408"/>
          </a:xfrm>
          <a:prstGeom prst="up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37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Moon 1"/>
          <p:cNvSpPr/>
          <p:nvPr/>
        </p:nvSpPr>
        <p:spPr>
          <a:xfrm rot="16200000">
            <a:off x="9956800" y="495300"/>
            <a:ext cx="457200" cy="914400"/>
          </a:xfrm>
          <a:prstGeom prst="moon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61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28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3000">
        <p14:flash/>
        <p:sndAc>
          <p:stSnd>
            <p:snd r:embed="rId3" name="explode.wav"/>
          </p:stSnd>
        </p:sndAc>
      </p:transition>
    </mc:Choice>
    <mc:Fallback>
      <p:transition spd="slow" advClick="0" advTm="3000">
        <p:fade/>
        <p:sndAc>
          <p:stSnd>
            <p:snd r:embed="rId3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72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died.</a:t>
            </a:r>
          </a:p>
          <a:p>
            <a:pPr algn="ctr"/>
            <a:r>
              <a:rPr lang="sr-Latn-RS" sz="28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disabled the dish!</a:t>
            </a:r>
            <a:endParaRPr lang="en-US" sz="2800" dirty="0">
              <a:solidFill>
                <a:schemeClr val="tx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Save Game</a:t>
            </a:r>
            <a:endParaRPr lang="en-US" sz="28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20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/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hlinkshowjump?jump=nextslide"/>
          </p:cNvPr>
          <p:cNvSpPr/>
          <p:nvPr/>
        </p:nvSpPr>
        <p:spPr>
          <a:xfrm>
            <a:off x="0" y="0"/>
            <a:ext cx="12192000" cy="619125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19125"/>
            <a:ext cx="12192000" cy="542289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sr-Latn-RS" dirty="0" smtClean="0"/>
              <a:t>$ </a:t>
            </a:r>
            <a:r>
              <a:rPr lang="en-US" dirty="0" err="1" smtClean="0">
                <a:solidFill>
                  <a:srgbClr val="FFFF00"/>
                </a:solidFill>
              </a:rPr>
              <a:t>rm</a:t>
            </a:r>
            <a:r>
              <a:rPr lang="en-US" dirty="0">
                <a:solidFill>
                  <a:srgbClr val="7030A0"/>
                </a:solidFill>
              </a:rPr>
              <a:t> </a:t>
            </a:r>
            <a:r>
              <a:rPr lang="en-US" dirty="0">
                <a:solidFill>
                  <a:schemeClr val="accent2"/>
                </a:solidFill>
              </a:rPr>
              <a:t>-</a:t>
            </a:r>
            <a:r>
              <a:rPr lang="en-US" dirty="0" smtClean="0">
                <a:solidFill>
                  <a:schemeClr val="accent2"/>
                </a:solidFill>
              </a:rPr>
              <a:t>r</a:t>
            </a:r>
            <a:endParaRPr lang="sr-Latn-RS" dirty="0" smtClean="0">
              <a:solidFill>
                <a:schemeClr val="accent2"/>
              </a:solidFill>
            </a:endParaRPr>
          </a:p>
          <a:p>
            <a:r>
              <a:rPr lang="sr-Latn-RS" dirty="0" smtClean="0">
                <a:solidFill>
                  <a:schemeClr val="tx1"/>
                </a:solidFill>
              </a:rPr>
              <a:t>You are an idiot</a:t>
            </a:r>
            <a:r>
              <a:rPr lang="sr-Latn-RS" dirty="0" smtClean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189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7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940300"/>
            <a:ext cx="12192000" cy="191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737100" y="5765800"/>
            <a:ext cx="2717800" cy="10922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83200" y="2019300"/>
            <a:ext cx="5930900" cy="3244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41800" y="401955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771650" y="3073400"/>
            <a:ext cx="2470150" cy="21907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5911850" y="342265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apezoid 28"/>
          <p:cNvSpPr/>
          <p:nvPr/>
        </p:nvSpPr>
        <p:spPr>
          <a:xfrm>
            <a:off x="70421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rapezoid 29"/>
          <p:cNvSpPr/>
          <p:nvPr/>
        </p:nvSpPr>
        <p:spPr>
          <a:xfrm>
            <a:off x="817880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rapezoid 30"/>
          <p:cNvSpPr/>
          <p:nvPr/>
        </p:nvSpPr>
        <p:spPr>
          <a:xfrm>
            <a:off x="9302750" y="3416300"/>
            <a:ext cx="1130300" cy="1847850"/>
          </a:xfrm>
          <a:prstGeom prst="trapezoid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9664700" y="1181100"/>
            <a:ext cx="1041400" cy="8382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54650" y="1104900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689600" y="1339850"/>
            <a:ext cx="444500" cy="4445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loud 16"/>
          <p:cNvSpPr/>
          <p:nvPr/>
        </p:nvSpPr>
        <p:spPr>
          <a:xfrm>
            <a:off x="5965825" y="12319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loud 38"/>
          <p:cNvSpPr/>
          <p:nvPr/>
        </p:nvSpPr>
        <p:spPr>
          <a:xfrm flipH="1">
            <a:off x="5518150" y="1219200"/>
            <a:ext cx="330200" cy="3302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Moon 1"/>
          <p:cNvSpPr/>
          <p:nvPr/>
        </p:nvSpPr>
        <p:spPr>
          <a:xfrm rot="16200000">
            <a:off x="9956800" y="495300"/>
            <a:ext cx="457200" cy="914400"/>
          </a:xfrm>
          <a:prstGeom prst="moon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39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88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3000">
        <p14:flash/>
        <p:sndAc>
          <p:stSnd>
            <p:snd r:embed="rId3" name="explode.wav"/>
          </p:stSnd>
        </p:sndAc>
      </p:transition>
    </mc:Choice>
    <mc:Fallback>
      <p:transition spd="slow" advClick="0" advTm="3000">
        <p:fade/>
        <p:sndAc>
          <p:stSnd>
            <p:snd r:embed="rId3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72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died.</a:t>
            </a:r>
          </a:p>
          <a:p>
            <a:pPr algn="ctr"/>
            <a:r>
              <a:rPr lang="sr-Latn-RS" sz="2800" dirty="0" smtClean="0">
                <a:solidFill>
                  <a:schemeClr val="tx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Do NOT do this at home!</a:t>
            </a:r>
            <a:endParaRPr lang="en-US" sz="2800" dirty="0">
              <a:solidFill>
                <a:schemeClr val="tx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800" dirty="0" smtClean="0">
                <a:latin typeface="Cascadia Code" panose="020B0609020000020004" pitchFamily="49" charset="0"/>
                <a:cs typeface="Cascadia Code" panose="020B0609020000020004" pitchFamily="49" charset="0"/>
              </a:rPr>
              <a:t>Save Game</a:t>
            </a:r>
            <a:endParaRPr lang="en-US" sz="2800" dirty="0"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66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/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-2" y="2679700"/>
            <a:ext cx="3136902" cy="3327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dirty="0" smtClean="0">
              <a:solidFill>
                <a:schemeClr val="bg1"/>
              </a:solidFill>
            </a:endParaRPr>
          </a:p>
          <a:p>
            <a:pPr algn="ctr"/>
            <a:endParaRPr lang="sr-Latn-RS" dirty="0">
              <a:solidFill>
                <a:schemeClr val="bg1"/>
              </a:solidFill>
            </a:endParaRPr>
          </a:p>
          <a:p>
            <a:pPr algn="ctr"/>
            <a:endParaRPr lang="sr-Latn-RS" dirty="0" smtClean="0">
              <a:solidFill>
                <a:schemeClr val="bg1"/>
              </a:solidFill>
            </a:endParaRPr>
          </a:p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Hello! Try asking me: What’s the outside radiation today?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12" name="Donut 11"/>
          <p:cNvSpPr/>
          <p:nvPr/>
        </p:nvSpPr>
        <p:spPr>
          <a:xfrm>
            <a:off x="698500" y="2724150"/>
            <a:ext cx="1612900" cy="16129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3321050"/>
            <a:ext cx="419100" cy="419100"/>
          </a:xfrm>
          <a:prstGeom prst="ellipse">
            <a:avLst/>
          </a:prstGeom>
          <a:solidFill>
            <a:srgbClr val="333F50"/>
          </a:solidFill>
          <a:ln>
            <a:solidFill>
              <a:srgbClr val="33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7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/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-2" y="2679700"/>
            <a:ext cx="3136902" cy="3327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dirty="0" smtClean="0">
              <a:solidFill>
                <a:schemeClr val="bg1"/>
              </a:solidFill>
            </a:endParaRPr>
          </a:p>
          <a:p>
            <a:pPr algn="ctr"/>
            <a:endParaRPr lang="sr-Latn-RS" dirty="0">
              <a:solidFill>
                <a:schemeClr val="bg1"/>
              </a:solidFill>
            </a:endParaRPr>
          </a:p>
          <a:p>
            <a:pPr algn="ctr"/>
            <a:endParaRPr lang="sr-Latn-RS" dirty="0" smtClean="0">
              <a:solidFill>
                <a:schemeClr val="bg1"/>
              </a:solidFill>
            </a:endParaRPr>
          </a:p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Listening</a:t>
            </a:r>
            <a:endParaRPr lang="en-US" dirty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sp>
        <p:nvSpPr>
          <p:cNvPr id="12" name="Donut 11"/>
          <p:cNvSpPr/>
          <p:nvPr/>
        </p:nvSpPr>
        <p:spPr>
          <a:xfrm>
            <a:off x="698500" y="2724150"/>
            <a:ext cx="1612900" cy="16129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3321050"/>
            <a:ext cx="419100" cy="419100"/>
          </a:xfrm>
          <a:prstGeom prst="ellipse">
            <a:avLst/>
          </a:prstGeom>
          <a:solidFill>
            <a:srgbClr val="333F50"/>
          </a:solidFill>
          <a:ln>
            <a:solidFill>
              <a:srgbClr val="33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2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007100"/>
            <a:ext cx="12192000" cy="8509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lowchart: Delay 1"/>
          <p:cNvSpPr/>
          <p:nvPr/>
        </p:nvSpPr>
        <p:spPr>
          <a:xfrm rot="16200000">
            <a:off x="4775200" y="-1409700"/>
            <a:ext cx="2641600" cy="1219200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5207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loud 5"/>
          <p:cNvSpPr/>
          <p:nvPr/>
        </p:nvSpPr>
        <p:spPr>
          <a:xfrm>
            <a:off x="6959600" y="196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loud 6"/>
          <p:cNvSpPr/>
          <p:nvPr/>
        </p:nvSpPr>
        <p:spPr>
          <a:xfrm>
            <a:off x="9131300" y="495299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loud 7"/>
          <p:cNvSpPr/>
          <p:nvPr/>
        </p:nvSpPr>
        <p:spPr>
          <a:xfrm>
            <a:off x="3841750" y="698498"/>
            <a:ext cx="1968500" cy="91440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nut 8"/>
          <p:cNvSpPr/>
          <p:nvPr/>
        </p:nvSpPr>
        <p:spPr>
          <a:xfrm>
            <a:off x="190500" y="6140450"/>
            <a:ext cx="584200" cy="5842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2500" y="6105524"/>
            <a:ext cx="914400" cy="654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 smtClean="0"/>
              <a:t>&gt;_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22500" y="6140449"/>
            <a:ext cx="914400" cy="619125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-2" y="2679700"/>
            <a:ext cx="3136902" cy="33274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dirty="0" smtClean="0">
              <a:solidFill>
                <a:schemeClr val="bg1"/>
              </a:solidFill>
            </a:endParaRPr>
          </a:p>
          <a:p>
            <a:pPr algn="ctr"/>
            <a:endParaRPr lang="sr-Latn-RS" dirty="0">
              <a:solidFill>
                <a:schemeClr val="bg1"/>
              </a:solidFill>
            </a:endParaRPr>
          </a:p>
          <a:p>
            <a:pPr algn="ctr"/>
            <a:endParaRPr lang="sr-Latn-RS" dirty="0" smtClean="0">
              <a:solidFill>
                <a:schemeClr val="bg1"/>
              </a:solidFill>
              <a:latin typeface="Cascadia Code" panose="020B0609020000020004" pitchFamily="49" charset="0"/>
              <a:cs typeface="Cascadia Code" panose="020B0609020000020004" pitchFamily="49" charset="0"/>
            </a:endParaRPr>
          </a:p>
          <a:p>
            <a:pPr algn="ctr"/>
            <a:r>
              <a:rPr lang="sr-Latn-RS" dirty="0" smtClean="0">
                <a:solidFill>
                  <a:schemeClr val="bg1"/>
                </a:solidFill>
                <a:latin typeface="Cascadia Code" panose="020B0609020000020004" pitchFamily="49" charset="0"/>
                <a:cs typeface="Cascadia Code" panose="020B0609020000020004" pitchFamily="49" charset="0"/>
              </a:rPr>
              <a:t>You are asking me to disable the dish?! Okay.</a:t>
            </a:r>
          </a:p>
        </p:txBody>
      </p:sp>
      <p:sp>
        <p:nvSpPr>
          <p:cNvPr id="12" name="Donut 11"/>
          <p:cNvSpPr/>
          <p:nvPr/>
        </p:nvSpPr>
        <p:spPr>
          <a:xfrm>
            <a:off x="698500" y="2724150"/>
            <a:ext cx="1612900" cy="1612900"/>
          </a:xfrm>
          <a:prstGeom prst="donu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3321050"/>
            <a:ext cx="419100" cy="419100"/>
          </a:xfrm>
          <a:prstGeom prst="ellipse">
            <a:avLst/>
          </a:prstGeom>
          <a:solidFill>
            <a:srgbClr val="333F50"/>
          </a:solidFill>
          <a:ln>
            <a:solidFill>
              <a:srgbClr val="33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89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1500" dirty="0" smtClean="0">
                <a:solidFill>
                  <a:schemeClr val="tx1"/>
                </a:solidFill>
              </a:rPr>
              <a:t>The End</a:t>
            </a:r>
            <a:endParaRPr lang="en-US" sz="1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62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943AAF44-E643-4B71-8304-AABE91268245}"/>
  <p:tag name="ISPRING_RESOURCE_FOLDER" val="D:\Other\PTTs\Stick Quest\Xoovaqs Paradox\"/>
  <p:tag name="ISPRING_PRESENTATION_PATH" val="D:\Other\PTTs\Stick Quest\Xoovaqs Paradox.pptx"/>
  <p:tag name="ISPRING_PROJECT_FOLDER_UPDATED" val="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</TotalTime>
  <Words>1071</Words>
  <Application>Microsoft Office PowerPoint</Application>
  <PresentationFormat>Widescreen</PresentationFormat>
  <Paragraphs>337</Paragraphs>
  <Slides>121</Slides>
  <Notes>100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121</vt:i4>
      </vt:variant>
    </vt:vector>
  </HeadingPairs>
  <TitlesOfParts>
    <vt:vector size="128" baseType="lpstr">
      <vt:lpstr>Arial</vt:lpstr>
      <vt:lpstr>Arial Black</vt:lpstr>
      <vt:lpstr>Brush Script MT</vt:lpstr>
      <vt:lpstr>Calibri</vt:lpstr>
      <vt:lpstr>Calibri Light</vt:lpstr>
      <vt:lpstr>Cascadia Code</vt:lpstr>
      <vt:lpstr>Office Theme</vt:lpstr>
      <vt:lpstr>PowerPoint Presentation</vt:lpstr>
      <vt:lpstr>Disclaimer:</vt:lpstr>
      <vt:lpstr>Xoovaq’s Paradox</vt:lpstr>
      <vt:lpstr>History</vt:lpstr>
      <vt:lpstr>History of Zoovacs</vt:lpstr>
      <vt:lpstr>After you died, Zoovac survived.</vt:lpstr>
      <vt:lpstr>But what you didn’t know is that you’ve fallen right into his trap.</vt:lpstr>
      <vt:lpstr>You’ll see why.</vt:lpstr>
      <vt:lpstr>Anyway, let’s get back to the story.</vt:lpstr>
      <vt:lpstr>Zoovac used your his staff for bad.</vt:lpstr>
      <vt:lpstr>He escaped Zorelta and made himself an emperor of the Crodin rebellion.</vt:lpstr>
      <vt:lpstr>But years later, Xoovaq came, and made the PC group.</vt:lpstr>
      <vt:lpstr>Since making such groups was forbidden, the government had to deal with them, in this case by death.</vt:lpstr>
      <vt:lpstr>This started a civil war.</vt:lpstr>
      <vt:lpstr>Not only did PCG have more members, but they were also better with science.</vt:lpstr>
      <vt:lpstr>PCG won, and Xoovaq became a leader.</vt:lpstr>
      <vt:lpstr>Fast forward a few years later:</vt:lpstr>
      <vt:lpstr>Choose Timeline</vt:lpstr>
      <vt:lpstr>The empire of Vacc just had to conquer Zorelta, and they’ll have world domination. But then...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C_Corporation</dc:creator>
  <cp:lastModifiedBy>C_Corporation</cp:lastModifiedBy>
  <cp:revision>30</cp:revision>
  <dcterms:created xsi:type="dcterms:W3CDTF">2020-08-20T07:35:28Z</dcterms:created>
  <dcterms:modified xsi:type="dcterms:W3CDTF">2020-08-20T13:21:18Z</dcterms:modified>
</cp:coreProperties>
</file>